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8" r:id="rId6"/>
    <p:sldId id="259" r:id="rId7"/>
    <p:sldId id="273" r:id="rId8"/>
    <p:sldId id="272"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4" r:id="rId22"/>
    <p:sldId id="275" r:id="rId23"/>
    <p:sldId id="276" r:id="rId24"/>
    <p:sldId id="296" r:id="rId25"/>
    <p:sldId id="277" r:id="rId26"/>
    <p:sldId id="280" r:id="rId27"/>
    <p:sldId id="281" r:id="rId28"/>
    <p:sldId id="282" r:id="rId29"/>
    <p:sldId id="283" r:id="rId30"/>
    <p:sldId id="285"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94ED"/>
    <a:srgbClr val="DB25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2686" autoAdjust="0"/>
  </p:normalViewPr>
  <p:slideViewPr>
    <p:cSldViewPr snapToGrid="0">
      <p:cViewPr varScale="1">
        <p:scale>
          <a:sx n="63" d="100"/>
          <a:sy n="63" d="100"/>
        </p:scale>
        <p:origin x="1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796747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135969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1E1929B-7567-4527-9DE1-DBE18F5B5B10}"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92216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3086342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1E1929B-7567-4527-9DE1-DBE18F5B5B10}"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18449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277326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111438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4041936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174296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1112418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3149107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545989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24376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39085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230793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9C465CF-BD1D-41AE-8102-3C8CC7333986}" type="datetimeFigureOut">
              <a:rPr lang="en-US" smtClean="0"/>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1E1929B-7567-4527-9DE1-DBE18F5B5B10}" type="slidenum">
              <a:rPr lang="en-US" smtClean="0"/>
              <a:t>‹#›</a:t>
            </a:fld>
            <a:endParaRPr lang="en-US" dirty="0"/>
          </a:p>
        </p:txBody>
      </p:sp>
    </p:spTree>
    <p:extLst>
      <p:ext uri="{BB962C8B-B14F-4D97-AF65-F5344CB8AC3E}">
        <p14:creationId xmlns:p14="http://schemas.microsoft.com/office/powerpoint/2010/main" val="393366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9C465CF-BD1D-41AE-8102-3C8CC7333986}" type="datetimeFigureOut">
              <a:rPr lang="en-US" smtClean="0"/>
              <a:t>4/26/2024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1E1929B-7567-4527-9DE1-DBE18F5B5B10}" type="slidenum">
              <a:rPr lang="en-US" smtClean="0"/>
              <a:t>‹#›</a:t>
            </a:fld>
            <a:endParaRPr lang="en-US" dirty="0"/>
          </a:p>
        </p:txBody>
      </p:sp>
    </p:spTree>
    <p:extLst>
      <p:ext uri="{BB962C8B-B14F-4D97-AF65-F5344CB8AC3E}">
        <p14:creationId xmlns:p14="http://schemas.microsoft.com/office/powerpoint/2010/main" val="11845839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1162" y="725863"/>
            <a:ext cx="6890994" cy="964727"/>
          </a:xfrm>
        </p:spPr>
        <p:txBody>
          <a:bodyPr>
            <a:normAutofit/>
          </a:bodyPr>
          <a:lstStyle/>
          <a:p>
            <a:r>
              <a:rPr lang="en-US" u="sng" dirty="0" smtClean="0"/>
              <a:t>SUGAR COSMETICS</a:t>
            </a:r>
            <a:endParaRPr lang="en-US" u="sng" dirty="0"/>
          </a:p>
        </p:txBody>
      </p:sp>
      <p:sp>
        <p:nvSpPr>
          <p:cNvPr id="3" name="Subtitle 2"/>
          <p:cNvSpPr>
            <a:spLocks noGrp="1"/>
          </p:cNvSpPr>
          <p:nvPr>
            <p:ph type="subTitle" idx="1"/>
          </p:nvPr>
        </p:nvSpPr>
        <p:spPr>
          <a:xfrm>
            <a:off x="2020164" y="3545840"/>
            <a:ext cx="5650636" cy="2398911"/>
          </a:xfrm>
        </p:spPr>
        <p:txBody>
          <a:bodyPr>
            <a:normAutofit/>
          </a:bodyPr>
          <a:lstStyle/>
          <a:p>
            <a:pPr algn="l"/>
            <a:r>
              <a:rPr lang="en-US" dirty="0" smtClean="0">
                <a:latin typeface="Arial" panose="020B0604020202020204" pitchFamily="34" charset="0"/>
                <a:cs typeface="Arial" panose="020B0604020202020204" pitchFamily="34" charset="0"/>
              </a:rPr>
              <a:t>Team Members- Dr. L.B Degree &amp;PG  College</a:t>
            </a:r>
          </a:p>
          <a:p>
            <a:pPr algn="l"/>
            <a:r>
              <a:rPr lang="en-US" dirty="0" smtClean="0">
                <a:latin typeface="Arial" panose="020B0604020202020204" pitchFamily="34" charset="0"/>
                <a:cs typeface="Arial" panose="020B0604020202020204" pitchFamily="34" charset="0"/>
              </a:rPr>
              <a:t>N</a:t>
            </a:r>
            <a:r>
              <a:rPr lang="en-US" dirty="0" smtClean="0">
                <a:latin typeface="Arial" panose="020B0604020202020204" pitchFamily="34" charset="0"/>
                <a:cs typeface="Arial" panose="020B0604020202020204" pitchFamily="34" charset="0"/>
              </a:rPr>
              <a:t>. LIKITHA</a:t>
            </a:r>
          </a:p>
          <a:p>
            <a:pPr algn="l"/>
            <a:r>
              <a:rPr lang="en-US" dirty="0" smtClean="0">
                <a:latin typeface="Arial" panose="020B0604020202020204" pitchFamily="34" charset="0"/>
                <a:cs typeface="Arial" panose="020B0604020202020204" pitchFamily="34" charset="0"/>
              </a:rPr>
              <a:t>M. SAI TEJA KIRAN</a:t>
            </a:r>
          </a:p>
          <a:p>
            <a:pPr algn="l"/>
            <a:r>
              <a:rPr lang="en-US" dirty="0" smtClean="0">
                <a:latin typeface="Arial" panose="020B0604020202020204" pitchFamily="34" charset="0"/>
                <a:cs typeface="Arial" panose="020B0604020202020204" pitchFamily="34" charset="0"/>
              </a:rPr>
              <a:t>M. SYAM SUNDHAR</a:t>
            </a:r>
          </a:p>
          <a:p>
            <a:pPr algn="l"/>
            <a:r>
              <a:rPr lang="en-US" dirty="0" smtClean="0">
                <a:latin typeface="Arial" panose="020B0604020202020204" pitchFamily="34" charset="0"/>
                <a:cs typeface="Arial" panose="020B0604020202020204" pitchFamily="34" charset="0"/>
              </a:rPr>
              <a:t>M. VENKATESH</a:t>
            </a:r>
          </a:p>
          <a:p>
            <a:pPr algn="l"/>
            <a:r>
              <a:rPr lang="en-US" dirty="0" smtClean="0">
                <a:latin typeface="Arial" panose="020B0604020202020204" pitchFamily="34" charset="0"/>
                <a:cs typeface="Arial" panose="020B0604020202020204" pitchFamily="34" charset="0"/>
              </a:rPr>
              <a:t>M. DONALD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545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9204" y="969705"/>
            <a:ext cx="8915399" cy="772997"/>
          </a:xfrm>
        </p:spPr>
        <p:txBody>
          <a:bodyPr>
            <a:normAutofit fontScale="90000"/>
          </a:bodyPr>
          <a:lstStyle/>
          <a:p>
            <a:r>
              <a:rPr lang="en-US" u="sng" dirty="0" smtClean="0"/>
              <a:t>Competitor 2: Maybelline</a:t>
            </a:r>
            <a:endParaRPr lang="en-US" u="sng" dirty="0"/>
          </a:p>
        </p:txBody>
      </p:sp>
      <p:sp>
        <p:nvSpPr>
          <p:cNvPr id="3" name="Subtitle 2"/>
          <p:cNvSpPr>
            <a:spLocks noGrp="1"/>
          </p:cNvSpPr>
          <p:nvPr>
            <p:ph type="subTitle" idx="1"/>
          </p:nvPr>
        </p:nvSpPr>
        <p:spPr>
          <a:xfrm>
            <a:off x="1109204" y="2083324"/>
            <a:ext cx="10598887" cy="4044099"/>
          </a:xfrm>
        </p:spPr>
        <p:txBody>
          <a:bodyPr>
            <a:normAutofit/>
          </a:bodyPr>
          <a:lstStyle/>
          <a:p>
            <a:r>
              <a:rPr lang="en-US" b="1" dirty="0"/>
              <a:t>USP : </a:t>
            </a:r>
            <a:endParaRPr lang="en-US" b="1" dirty="0" smtClean="0"/>
          </a:p>
          <a:p>
            <a:r>
              <a:rPr lang="en-US" dirty="0" smtClean="0"/>
              <a:t>Maybelline</a:t>
            </a:r>
            <a:r>
              <a:rPr lang="en-US" dirty="0"/>
              <a:t>, a globally recognized cosmetics brand, has several unique selling propositions (USPs) that have contributed to its strong market position  through Innovative Products,  Affordable Quality* prices, makWide Product Range ,Inclusivity in Beauty, Strong Brand Presence, Accessible and </a:t>
            </a:r>
            <a:r>
              <a:rPr lang="en-US" dirty="0" smtClean="0"/>
              <a:t>Convenient</a:t>
            </a:r>
          </a:p>
          <a:p>
            <a:endParaRPr lang="en-US" dirty="0"/>
          </a:p>
          <a:p>
            <a:r>
              <a:rPr lang="en-US" dirty="0" smtClean="0"/>
              <a:t> </a:t>
            </a:r>
            <a:r>
              <a:rPr lang="en-US" b="1" dirty="0"/>
              <a:t>Online communication </a:t>
            </a:r>
            <a:r>
              <a:rPr lang="en-US" b="1" dirty="0" smtClean="0"/>
              <a:t>:</a:t>
            </a:r>
          </a:p>
          <a:p>
            <a:r>
              <a:rPr lang="en-US" dirty="0" smtClean="0"/>
              <a:t> </a:t>
            </a:r>
            <a:r>
              <a:rPr lang="en-US" dirty="0"/>
              <a:t>Maybelline effectively leverages online communication channels to connect with its audience and promote its brand globally. Here are key strategies it uses are social media marketing, content marketing, influencers collaboration, targeting advertising , email marketing, E-Commerce integration, mobile </a:t>
            </a:r>
            <a:r>
              <a:rPr lang="en-US" dirty="0" smtClean="0"/>
              <a:t>optimization</a:t>
            </a:r>
            <a:endParaRPr lang="en-US" dirty="0"/>
          </a:p>
        </p:txBody>
      </p:sp>
    </p:spTree>
    <p:extLst>
      <p:ext uri="{BB962C8B-B14F-4D97-AF65-F5344CB8AC3E}">
        <p14:creationId xmlns:p14="http://schemas.microsoft.com/office/powerpoint/2010/main" val="1514044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0325" y="245097"/>
            <a:ext cx="9110204" cy="499621"/>
          </a:xfrm>
        </p:spPr>
        <p:txBody>
          <a:bodyPr>
            <a:noAutofit/>
          </a:bodyPr>
          <a:lstStyle/>
          <a:p>
            <a:r>
              <a:rPr lang="en-US" sz="4000" u="sng" dirty="0"/>
              <a:t>SWOT</a:t>
            </a:r>
          </a:p>
        </p:txBody>
      </p:sp>
      <p:sp>
        <p:nvSpPr>
          <p:cNvPr id="3" name="Subtitle 2"/>
          <p:cNvSpPr>
            <a:spLocks noGrp="1"/>
          </p:cNvSpPr>
          <p:nvPr>
            <p:ph type="subTitle" idx="1"/>
          </p:nvPr>
        </p:nvSpPr>
        <p:spPr>
          <a:xfrm>
            <a:off x="1310325" y="914401"/>
            <a:ext cx="10708849" cy="5335570"/>
          </a:xfrm>
        </p:spPr>
        <p:txBody>
          <a:bodyPr>
            <a:normAutofit fontScale="85000" lnSpcReduction="10000"/>
          </a:bodyPr>
          <a:lstStyle/>
          <a:p>
            <a:endParaRPr lang="en-US" dirty="0" smtClean="0"/>
          </a:p>
          <a:p>
            <a:r>
              <a:rPr lang="en-US" sz="1900" b="1" dirty="0" smtClean="0"/>
              <a:t>Strengths:</a:t>
            </a:r>
          </a:p>
          <a:p>
            <a:r>
              <a:rPr lang="en-US" sz="1900" dirty="0" smtClean="0"/>
              <a:t>- Strong </a:t>
            </a:r>
            <a:r>
              <a:rPr lang="en-US" sz="1900" dirty="0"/>
              <a:t>Brand </a:t>
            </a:r>
            <a:r>
              <a:rPr lang="en-US" sz="1900" dirty="0" smtClean="0"/>
              <a:t>Recognition: Maybelline </a:t>
            </a:r>
            <a:r>
              <a:rPr lang="en-US" sz="1900" dirty="0"/>
              <a:t>is a well-established global brand known for its affordable, quality makeup products. It’s recognized for its tagline, "Maybe she's born with it. Maybe it's Maybelline</a:t>
            </a:r>
            <a:r>
              <a:rPr lang="en-US" sz="1900" dirty="0" smtClean="0"/>
              <a:t>.“</a:t>
            </a:r>
            <a:endParaRPr lang="en-US" sz="1900" dirty="0"/>
          </a:p>
          <a:p>
            <a:r>
              <a:rPr lang="en-US" sz="1900" dirty="0" smtClean="0"/>
              <a:t> - Wide </a:t>
            </a:r>
            <a:r>
              <a:rPr lang="en-US" sz="1900" dirty="0"/>
              <a:t>Product Range</a:t>
            </a:r>
            <a:r>
              <a:rPr lang="en-US" sz="1900" dirty="0" smtClean="0"/>
              <a:t>:  </a:t>
            </a:r>
            <a:r>
              <a:rPr lang="en-US" sz="1900" dirty="0"/>
              <a:t>Maybelline offers a diverse range of products that cater to various beauty needs, including mascaras, foundations, lipsticks, and eyeliners, appealing to a broad customer </a:t>
            </a:r>
            <a:r>
              <a:rPr lang="en-US" sz="1900" dirty="0" smtClean="0"/>
              <a:t>base.</a:t>
            </a:r>
          </a:p>
          <a:p>
            <a:r>
              <a:rPr lang="en-US" sz="1900" dirty="0" smtClean="0"/>
              <a:t>- Innovative Products: The </a:t>
            </a:r>
            <a:r>
              <a:rPr lang="en-US" sz="1900" dirty="0"/>
              <a:t>brand is known for its innovation, regularly introducing new products that capture current trends, such as its Instant Age Rewind concealer or </a:t>
            </a:r>
            <a:r>
              <a:rPr lang="en-US" sz="1900" dirty="0" smtClean="0"/>
              <a:t>Super Stay </a:t>
            </a:r>
            <a:r>
              <a:rPr lang="en-US" sz="1900" dirty="0"/>
              <a:t>Matte Ink lip </a:t>
            </a:r>
            <a:r>
              <a:rPr lang="en-US" sz="1900" dirty="0" smtClean="0"/>
              <a:t>color.</a:t>
            </a:r>
          </a:p>
          <a:p>
            <a:endParaRPr lang="en-US" sz="1900" dirty="0" smtClean="0"/>
          </a:p>
          <a:p>
            <a:r>
              <a:rPr lang="en-US" sz="1900" b="1" dirty="0" smtClean="0"/>
              <a:t>Weakness :</a:t>
            </a:r>
          </a:p>
          <a:p>
            <a:r>
              <a:rPr lang="en-US" sz="1900" dirty="0" smtClean="0"/>
              <a:t>- Intense Competition: Maybelline </a:t>
            </a:r>
            <a:r>
              <a:rPr lang="en-US" sz="1900" dirty="0"/>
              <a:t>faces stiff competition from other global brands like L'Oréal (its parent company), Revlon, and </a:t>
            </a:r>
            <a:r>
              <a:rPr lang="en-US" sz="1900" dirty="0" smtClean="0"/>
              <a:t>Cover Girl, </a:t>
            </a:r>
            <a:r>
              <a:rPr lang="en-US" sz="1900" dirty="0"/>
              <a:t>which can limit market share and pressure pricing </a:t>
            </a:r>
            <a:r>
              <a:rPr lang="en-US" sz="1900" dirty="0" smtClean="0"/>
              <a:t>strategies.</a:t>
            </a:r>
          </a:p>
          <a:p>
            <a:r>
              <a:rPr lang="en-US" sz="1900" dirty="0" smtClean="0"/>
              <a:t> - Dependency </a:t>
            </a:r>
            <a:r>
              <a:rPr lang="en-US" sz="1900" dirty="0"/>
              <a:t>on Mass </a:t>
            </a:r>
            <a:r>
              <a:rPr lang="en-US" sz="1900" dirty="0" smtClean="0"/>
              <a:t>Market: The </a:t>
            </a:r>
            <a:r>
              <a:rPr lang="en-US" sz="1900" dirty="0"/>
              <a:t>brand’s primary focus on the mass market could make it vulnerable if there's a shift in consumer preference towards premium or niche cosmetic </a:t>
            </a:r>
            <a:r>
              <a:rPr lang="en-US" sz="1900" dirty="0" smtClean="0"/>
              <a:t>products.</a:t>
            </a:r>
          </a:p>
          <a:p>
            <a:r>
              <a:rPr lang="en-US" sz="1900" dirty="0" smtClean="0"/>
              <a:t> - Product </a:t>
            </a:r>
            <a:r>
              <a:rPr lang="en-US" sz="1900" dirty="0"/>
              <a:t>Recalls and Controversies</a:t>
            </a:r>
            <a:r>
              <a:rPr lang="en-US" sz="1900" dirty="0" smtClean="0"/>
              <a:t>:  </a:t>
            </a:r>
            <a:r>
              <a:rPr lang="en-US" sz="1900" dirty="0"/>
              <a:t>Like many cosmetic brands, Maybelline has faced issues like product recalls and controversies over certain </a:t>
            </a:r>
            <a:r>
              <a:rPr lang="en-US" sz="1900" dirty="0" smtClean="0"/>
              <a:t>ingredients</a:t>
            </a:r>
            <a:r>
              <a:rPr lang="en-US" sz="1900" dirty="0"/>
              <a:t>.</a:t>
            </a:r>
            <a:endParaRPr lang="en-US" sz="1900" dirty="0" smtClean="0"/>
          </a:p>
        </p:txBody>
      </p:sp>
    </p:spTree>
    <p:extLst>
      <p:ext uri="{BB962C8B-B14F-4D97-AF65-F5344CB8AC3E}">
        <p14:creationId xmlns:p14="http://schemas.microsoft.com/office/powerpoint/2010/main" val="1673023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2008" y="678730"/>
            <a:ext cx="8915399" cy="471340"/>
          </a:xfrm>
        </p:spPr>
        <p:txBody>
          <a:bodyPr>
            <a:normAutofit fontScale="90000"/>
          </a:bodyPr>
          <a:lstStyle/>
          <a:p>
            <a:endParaRPr lang="en-US" u="sng" dirty="0"/>
          </a:p>
        </p:txBody>
      </p:sp>
      <p:sp>
        <p:nvSpPr>
          <p:cNvPr id="3" name="Subtitle 2"/>
          <p:cNvSpPr>
            <a:spLocks noGrp="1"/>
          </p:cNvSpPr>
          <p:nvPr>
            <p:ph type="subTitle" idx="1"/>
          </p:nvPr>
        </p:nvSpPr>
        <p:spPr>
          <a:xfrm>
            <a:off x="1392008" y="1385740"/>
            <a:ext cx="10334936" cy="4864231"/>
          </a:xfrm>
        </p:spPr>
        <p:txBody>
          <a:bodyPr>
            <a:normAutofit fontScale="92500" lnSpcReduction="20000"/>
          </a:bodyPr>
          <a:lstStyle/>
          <a:p>
            <a:r>
              <a:rPr lang="en-US" b="1" dirty="0"/>
              <a:t>Opportunities</a:t>
            </a:r>
            <a:r>
              <a:rPr lang="en-US" b="1" dirty="0" smtClean="0"/>
              <a:t>:</a:t>
            </a:r>
            <a:endParaRPr lang="en-US" b="1" dirty="0"/>
          </a:p>
          <a:p>
            <a:r>
              <a:rPr lang="en-US" dirty="0" smtClean="0"/>
              <a:t>- Growing </a:t>
            </a:r>
            <a:r>
              <a:rPr lang="en-US" dirty="0"/>
              <a:t>Beauty and Personal Care </a:t>
            </a:r>
            <a:r>
              <a:rPr lang="en-US" dirty="0" smtClean="0"/>
              <a:t>Market: The </a:t>
            </a:r>
            <a:r>
              <a:rPr lang="en-US" dirty="0"/>
              <a:t>global cosmetic market continues to grow, particularly in emerging markets in Asia and Latin America, offering opportunities for </a:t>
            </a:r>
            <a:r>
              <a:rPr lang="en-US" dirty="0" smtClean="0"/>
              <a:t>expansion.</a:t>
            </a:r>
          </a:p>
          <a:p>
            <a:r>
              <a:rPr lang="en-US" dirty="0" smtClean="0"/>
              <a:t> - Increasing </a:t>
            </a:r>
            <a:r>
              <a:rPr lang="en-US" dirty="0"/>
              <a:t>Demand for Sustainable Products</a:t>
            </a:r>
            <a:r>
              <a:rPr lang="en-US" dirty="0" smtClean="0"/>
              <a:t>:  </a:t>
            </a:r>
            <a:r>
              <a:rPr lang="en-US" dirty="0"/>
              <a:t>There is a growing trend towards sustainable and ethical beauty products. Maybelline could capitalize on this by expanding its offerings in these </a:t>
            </a:r>
            <a:r>
              <a:rPr lang="en-US" dirty="0" smtClean="0"/>
              <a:t>areas.</a:t>
            </a:r>
          </a:p>
          <a:p>
            <a:r>
              <a:rPr lang="en-US" dirty="0" smtClean="0"/>
              <a:t> - Digital </a:t>
            </a:r>
            <a:r>
              <a:rPr lang="en-US" dirty="0"/>
              <a:t>Marketing and E-commerce Expansion</a:t>
            </a:r>
            <a:r>
              <a:rPr lang="en-US" dirty="0" smtClean="0"/>
              <a:t>:  </a:t>
            </a:r>
            <a:r>
              <a:rPr lang="en-US" dirty="0"/>
              <a:t>Enhancing online sales channels and digital marketing efforts, particularly in social media engagement and influencer partnerships, can drive growth</a:t>
            </a:r>
            <a:r>
              <a:rPr lang="en-US" dirty="0" smtClean="0"/>
              <a:t>.</a:t>
            </a:r>
          </a:p>
          <a:p>
            <a:endParaRPr lang="en-US" dirty="0" smtClean="0"/>
          </a:p>
          <a:p>
            <a:r>
              <a:rPr lang="en-US" dirty="0"/>
              <a:t> </a:t>
            </a:r>
            <a:r>
              <a:rPr lang="en-US" b="1" dirty="0" smtClean="0"/>
              <a:t>Threats:</a:t>
            </a:r>
          </a:p>
          <a:p>
            <a:r>
              <a:rPr lang="en-US" dirty="0" smtClean="0"/>
              <a:t> - Economic </a:t>
            </a:r>
            <a:r>
              <a:rPr lang="en-US" dirty="0"/>
              <a:t>Downturns</a:t>
            </a:r>
            <a:r>
              <a:rPr lang="en-US" dirty="0" smtClean="0"/>
              <a:t>:  </a:t>
            </a:r>
            <a:r>
              <a:rPr lang="en-US" dirty="0"/>
              <a:t>Economic instability can affect consumer spending patterns, particularly for non-essential goods like </a:t>
            </a:r>
            <a:r>
              <a:rPr lang="en-US" dirty="0" smtClean="0"/>
              <a:t>cosmetics.</a:t>
            </a:r>
          </a:p>
          <a:p>
            <a:r>
              <a:rPr lang="en-US" dirty="0" smtClean="0"/>
              <a:t> - Regulatory Challenges: Changes </a:t>
            </a:r>
            <a:r>
              <a:rPr lang="en-US" dirty="0"/>
              <a:t>in regulations regarding cosmetic ingredients and safety standards can impact product formulations and </a:t>
            </a:r>
            <a:r>
              <a:rPr lang="en-US" dirty="0" smtClean="0"/>
              <a:t>marketability.</a:t>
            </a:r>
          </a:p>
          <a:p>
            <a:r>
              <a:rPr lang="en-US" dirty="0" smtClean="0"/>
              <a:t> - Shifts </a:t>
            </a:r>
            <a:r>
              <a:rPr lang="en-US" dirty="0"/>
              <a:t>in Consumer Preferences</a:t>
            </a:r>
            <a:r>
              <a:rPr lang="en-US" dirty="0" smtClean="0"/>
              <a:t>:  </a:t>
            </a:r>
            <a:r>
              <a:rPr lang="en-US" dirty="0"/>
              <a:t>The beauty industry is highly susceptible to trends. A shift away from Maybelline's core offerings to alternative styles or products (like the rise of K-beauty) could impact sales.</a:t>
            </a:r>
          </a:p>
          <a:p>
            <a:endParaRPr lang="en-US" dirty="0"/>
          </a:p>
        </p:txBody>
      </p:sp>
    </p:spTree>
    <p:extLst>
      <p:ext uri="{BB962C8B-B14F-4D97-AF65-F5344CB8AC3E}">
        <p14:creationId xmlns:p14="http://schemas.microsoft.com/office/powerpoint/2010/main" val="4003645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6128" y="622744"/>
            <a:ext cx="8915399" cy="1011026"/>
          </a:xfrm>
        </p:spPr>
        <p:txBody>
          <a:bodyPr>
            <a:normAutofit/>
          </a:bodyPr>
          <a:lstStyle/>
          <a:p>
            <a:r>
              <a:rPr lang="en-US" u="sng" dirty="0" smtClean="0"/>
              <a:t>COMPETITOR 3: LAKME</a:t>
            </a:r>
            <a:endParaRPr lang="en-US" u="sng" dirty="0"/>
          </a:p>
        </p:txBody>
      </p:sp>
      <p:sp>
        <p:nvSpPr>
          <p:cNvPr id="3" name="Subtitle 2"/>
          <p:cNvSpPr>
            <a:spLocks noGrp="1"/>
          </p:cNvSpPr>
          <p:nvPr>
            <p:ph type="subTitle" idx="1"/>
          </p:nvPr>
        </p:nvSpPr>
        <p:spPr>
          <a:xfrm>
            <a:off x="1276128" y="1781665"/>
            <a:ext cx="10127547" cy="4713402"/>
          </a:xfrm>
        </p:spPr>
        <p:txBody>
          <a:bodyPr>
            <a:normAutofit/>
          </a:bodyPr>
          <a:lstStyle/>
          <a:p>
            <a:r>
              <a:rPr lang="en-US" b="1" dirty="0"/>
              <a:t>USP</a:t>
            </a:r>
            <a:r>
              <a:rPr lang="en-US" dirty="0"/>
              <a:t> </a:t>
            </a:r>
            <a:r>
              <a:rPr lang="en-US" dirty="0" smtClean="0"/>
              <a:t>:</a:t>
            </a:r>
          </a:p>
          <a:p>
            <a:r>
              <a:rPr lang="en-US" dirty="0" smtClean="0"/>
              <a:t> Lakme </a:t>
            </a:r>
            <a:r>
              <a:rPr lang="en-US" dirty="0"/>
              <a:t>are centered around its legacy as one of India's first and most iconic beauty brands, known for </a:t>
            </a:r>
            <a:r>
              <a:rPr lang="en-US" dirty="0" smtClean="0"/>
              <a:t>its Wide </a:t>
            </a:r>
            <a:r>
              <a:rPr lang="en-US" dirty="0"/>
              <a:t>Range of </a:t>
            </a:r>
            <a:r>
              <a:rPr lang="en-US" dirty="0" smtClean="0"/>
              <a:t>Products </a:t>
            </a:r>
            <a:r>
              <a:rPr lang="en-US" dirty="0"/>
              <a:t>,</a:t>
            </a:r>
            <a:r>
              <a:rPr lang="en-US" dirty="0" smtClean="0"/>
              <a:t>Affordability </a:t>
            </a:r>
            <a:r>
              <a:rPr lang="en-US" dirty="0"/>
              <a:t>and </a:t>
            </a:r>
            <a:r>
              <a:rPr lang="en-US" dirty="0" smtClean="0"/>
              <a:t>Accessibility ,Innovation </a:t>
            </a:r>
            <a:r>
              <a:rPr lang="en-US" dirty="0"/>
              <a:t>and </a:t>
            </a:r>
            <a:r>
              <a:rPr lang="en-US" dirty="0" smtClean="0"/>
              <a:t>Quality is  </a:t>
            </a:r>
            <a:r>
              <a:rPr lang="en-US" dirty="0"/>
              <a:t>Continuously introducing innovative products tailored for Indian skin types and conditions, with a focus on quality and </a:t>
            </a:r>
            <a:r>
              <a:rPr lang="en-US" dirty="0" smtClean="0"/>
              <a:t>safety. Fashion </a:t>
            </a:r>
            <a:r>
              <a:rPr lang="en-US" dirty="0" smtClean="0"/>
              <a:t>Collaborationist </a:t>
            </a:r>
            <a:r>
              <a:rPr lang="en-US" dirty="0" smtClean="0"/>
              <a:t>a </a:t>
            </a:r>
            <a:r>
              <a:rPr lang="en-US" dirty="0"/>
              <a:t>Strong ties with the fashion industry, highlighted by the Lakmé Fashion Week, which helps the brand stay </a:t>
            </a:r>
            <a:endParaRPr lang="en-US" dirty="0" smtClean="0"/>
          </a:p>
          <a:p>
            <a:endParaRPr lang="en-US" dirty="0"/>
          </a:p>
          <a:p>
            <a:r>
              <a:rPr lang="en-US" dirty="0" smtClean="0"/>
              <a:t> </a:t>
            </a:r>
            <a:r>
              <a:rPr lang="en-US" b="1" dirty="0"/>
              <a:t>online </a:t>
            </a:r>
            <a:r>
              <a:rPr lang="en-US" b="1" dirty="0" smtClean="0"/>
              <a:t>communication </a:t>
            </a:r>
            <a:r>
              <a:rPr lang="en-US" dirty="0" smtClean="0"/>
              <a:t>:</a:t>
            </a:r>
          </a:p>
          <a:p>
            <a:r>
              <a:rPr lang="en-US" dirty="0" smtClean="0"/>
              <a:t> Lakme  effectively </a:t>
            </a:r>
            <a:r>
              <a:rPr lang="en-US" dirty="0"/>
              <a:t>leverages online communication channels to connect with its audience and promote its brand globally. Here are key strategies it uses are social media marketing, content marketing, influencers collaboration, targeting advertising , email marketing, E-Commerce integration, mobile </a:t>
            </a:r>
            <a:r>
              <a:rPr lang="en-US" dirty="0" smtClean="0"/>
              <a:t>optimization , engagement through </a:t>
            </a:r>
            <a:r>
              <a:rPr lang="en-US" dirty="0" smtClean="0"/>
              <a:t>gamification, seasonal </a:t>
            </a:r>
            <a:r>
              <a:rPr lang="en-US" dirty="0" smtClean="0"/>
              <a:t>and promotional campaigns </a:t>
            </a:r>
            <a:endParaRPr lang="en-US" dirty="0"/>
          </a:p>
          <a:p>
            <a:endParaRPr lang="en-US" dirty="0"/>
          </a:p>
        </p:txBody>
      </p:sp>
    </p:spTree>
    <p:extLst>
      <p:ext uri="{BB962C8B-B14F-4D97-AF65-F5344CB8AC3E}">
        <p14:creationId xmlns:p14="http://schemas.microsoft.com/office/powerpoint/2010/main" val="2539809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1563" y="734506"/>
            <a:ext cx="8915399" cy="247454"/>
          </a:xfrm>
        </p:spPr>
        <p:txBody>
          <a:bodyPr>
            <a:normAutofit fontScale="90000"/>
          </a:bodyPr>
          <a:lstStyle/>
          <a:p>
            <a:r>
              <a:rPr lang="en-US" u="sng" dirty="0" smtClean="0"/>
              <a:t>SWOT</a:t>
            </a:r>
            <a:endParaRPr lang="en-US" u="sng" dirty="0"/>
          </a:p>
        </p:txBody>
      </p:sp>
      <p:sp>
        <p:nvSpPr>
          <p:cNvPr id="3" name="Subtitle 2"/>
          <p:cNvSpPr>
            <a:spLocks noGrp="1"/>
          </p:cNvSpPr>
          <p:nvPr>
            <p:ph type="subTitle" idx="1"/>
          </p:nvPr>
        </p:nvSpPr>
        <p:spPr>
          <a:xfrm>
            <a:off x="1976470" y="1414022"/>
            <a:ext cx="9703340" cy="5052766"/>
          </a:xfrm>
        </p:spPr>
        <p:txBody>
          <a:bodyPr>
            <a:normAutofit fontScale="92500" lnSpcReduction="10000"/>
          </a:bodyPr>
          <a:lstStyle/>
          <a:p>
            <a:r>
              <a:rPr lang="en-US" b="1" dirty="0" smtClean="0"/>
              <a:t>Strengths:</a:t>
            </a:r>
          </a:p>
          <a:p>
            <a:r>
              <a:rPr lang="en-US" dirty="0" smtClean="0"/>
              <a:t>- Strong </a:t>
            </a:r>
            <a:r>
              <a:rPr lang="en-US" dirty="0"/>
              <a:t>Brand Recognition</a:t>
            </a:r>
            <a:r>
              <a:rPr lang="en-US" dirty="0" smtClean="0"/>
              <a:t>:  </a:t>
            </a:r>
            <a:r>
              <a:rPr lang="en-US" dirty="0"/>
              <a:t>Lakmé, being one of the oldest cosmetic brands in India, enjoys a high level of brand recognition and </a:t>
            </a:r>
            <a:r>
              <a:rPr lang="en-US" dirty="0" smtClean="0"/>
              <a:t>loyalty.</a:t>
            </a:r>
          </a:p>
          <a:p>
            <a:r>
              <a:rPr lang="en-US" dirty="0" smtClean="0"/>
              <a:t>- Diverse </a:t>
            </a:r>
            <a:r>
              <a:rPr lang="en-US" dirty="0"/>
              <a:t>Product Range</a:t>
            </a:r>
            <a:r>
              <a:rPr lang="en-US" dirty="0" smtClean="0"/>
              <a:t>:  </a:t>
            </a:r>
            <a:r>
              <a:rPr lang="en-US" dirty="0"/>
              <a:t>Lakmé offers a wide range of products including skincare, makeup, and beauty services, catering to various customer </a:t>
            </a:r>
            <a:r>
              <a:rPr lang="en-US" dirty="0" smtClean="0"/>
              <a:t>needs.</a:t>
            </a:r>
          </a:p>
          <a:p>
            <a:r>
              <a:rPr lang="en-US" dirty="0" smtClean="0"/>
              <a:t>- Innovative </a:t>
            </a:r>
            <a:r>
              <a:rPr lang="en-US" dirty="0"/>
              <a:t>Product Development</a:t>
            </a:r>
            <a:r>
              <a:rPr lang="en-US" dirty="0" smtClean="0"/>
              <a:t>:  </a:t>
            </a:r>
            <a:r>
              <a:rPr lang="en-US" dirty="0"/>
              <a:t>Lakmé frequently introduces new products, keeping up with global beauty trends and </a:t>
            </a:r>
            <a:r>
              <a:rPr lang="en-US" dirty="0" smtClean="0"/>
              <a:t>innovation.</a:t>
            </a:r>
          </a:p>
          <a:p>
            <a:endParaRPr lang="en-US" dirty="0" smtClean="0"/>
          </a:p>
          <a:p>
            <a:r>
              <a:rPr lang="en-US" b="1" dirty="0" smtClean="0"/>
              <a:t>Weaknesses:</a:t>
            </a:r>
          </a:p>
          <a:p>
            <a:r>
              <a:rPr lang="en-US" dirty="0" smtClean="0"/>
              <a:t>- Pricing Strategy: While </a:t>
            </a:r>
            <a:r>
              <a:rPr lang="en-US" dirty="0"/>
              <a:t>aiming to be accessible, some products may still be considered expensive by a segment of its target market, especially in tier 2 and tier 3 </a:t>
            </a:r>
            <a:r>
              <a:rPr lang="en-US" dirty="0" smtClean="0"/>
              <a:t>cities.</a:t>
            </a:r>
          </a:p>
          <a:p>
            <a:r>
              <a:rPr lang="en-US" dirty="0" smtClean="0"/>
              <a:t> - Competition </a:t>
            </a:r>
            <a:r>
              <a:rPr lang="en-US" dirty="0"/>
              <a:t>from International Brands</a:t>
            </a:r>
            <a:r>
              <a:rPr lang="en-US" dirty="0" smtClean="0"/>
              <a:t>:  </a:t>
            </a:r>
            <a:r>
              <a:rPr lang="en-US" dirty="0"/>
              <a:t>With the entry of international brands, Lakmé faces stiff competition, especially in the premium </a:t>
            </a:r>
            <a:r>
              <a:rPr lang="en-US" dirty="0" smtClean="0"/>
              <a:t>segment.</a:t>
            </a:r>
          </a:p>
          <a:p>
            <a:r>
              <a:rPr lang="en-US" dirty="0" smtClean="0"/>
              <a:t> - Dependency </a:t>
            </a:r>
            <a:r>
              <a:rPr lang="en-US" dirty="0"/>
              <a:t>on Indian Market</a:t>
            </a:r>
            <a:r>
              <a:rPr lang="en-US" dirty="0" smtClean="0"/>
              <a:t>:  </a:t>
            </a:r>
            <a:r>
              <a:rPr lang="en-US" dirty="0"/>
              <a:t>While it is a strength in understanding local preferences, heavy reliance on the Indian market also limits its geographic diversification and exposes it to local market risks</a:t>
            </a:r>
            <a:r>
              <a:rPr lang="en-US" dirty="0" smtClean="0"/>
              <a:t>.</a:t>
            </a:r>
          </a:p>
          <a:p>
            <a:endParaRPr lang="en-US" dirty="0"/>
          </a:p>
        </p:txBody>
      </p:sp>
    </p:spTree>
    <p:extLst>
      <p:ext uri="{BB962C8B-B14F-4D97-AF65-F5344CB8AC3E}">
        <p14:creationId xmlns:p14="http://schemas.microsoft.com/office/powerpoint/2010/main" val="9069391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04410" y="1357460"/>
            <a:ext cx="10353790" cy="5382705"/>
          </a:xfrm>
        </p:spPr>
        <p:txBody>
          <a:bodyPr>
            <a:normAutofit lnSpcReduction="10000"/>
          </a:bodyPr>
          <a:lstStyle/>
          <a:p>
            <a:r>
              <a:rPr lang="en-US" b="1" dirty="0"/>
              <a:t>Opportunities</a:t>
            </a:r>
            <a:r>
              <a:rPr lang="en-US" b="1" dirty="0" smtClean="0"/>
              <a:t>:</a:t>
            </a:r>
          </a:p>
          <a:p>
            <a:r>
              <a:rPr lang="en-US" dirty="0" smtClean="0"/>
              <a:t> - Expanding </a:t>
            </a:r>
            <a:r>
              <a:rPr lang="en-US" dirty="0"/>
              <a:t>into New </a:t>
            </a:r>
            <a:r>
              <a:rPr lang="en-US" dirty="0" smtClean="0"/>
              <a:t>Markets: There </a:t>
            </a:r>
            <a:r>
              <a:rPr lang="en-US" dirty="0"/>
              <a:t>is potential for Lakmé to expand into other emerging markets where there is a rising demand for beauty </a:t>
            </a:r>
            <a:r>
              <a:rPr lang="en-US" dirty="0" smtClean="0"/>
              <a:t>products.</a:t>
            </a:r>
          </a:p>
          <a:p>
            <a:r>
              <a:rPr lang="en-US" dirty="0" smtClean="0"/>
              <a:t>- Increasing </a:t>
            </a:r>
            <a:r>
              <a:rPr lang="en-US" dirty="0"/>
              <a:t>Demand for Natural and Organic Products</a:t>
            </a:r>
            <a:r>
              <a:rPr lang="en-US" dirty="0" smtClean="0"/>
              <a:t>:  </a:t>
            </a:r>
            <a:r>
              <a:rPr lang="en-US" dirty="0"/>
              <a:t>The growing trend towards organic and natural ingredients is an opportunity for Lakmé to develop and market new product </a:t>
            </a:r>
            <a:r>
              <a:rPr lang="en-US" dirty="0" smtClean="0"/>
              <a:t>lines.</a:t>
            </a:r>
          </a:p>
          <a:p>
            <a:r>
              <a:rPr lang="en-US" dirty="0" smtClean="0"/>
              <a:t> - Digital Expansion: Strengthening </a:t>
            </a:r>
            <a:r>
              <a:rPr lang="en-US" dirty="0"/>
              <a:t>its online presence and digital sales channels can cater to the younger demographic and adapt to changing shopping </a:t>
            </a:r>
            <a:r>
              <a:rPr lang="en-US" dirty="0" smtClean="0"/>
              <a:t>behaviors.</a:t>
            </a:r>
          </a:p>
          <a:p>
            <a:endParaRPr lang="en-US" dirty="0" smtClean="0"/>
          </a:p>
          <a:p>
            <a:r>
              <a:rPr lang="en-US" b="1" dirty="0" smtClean="0"/>
              <a:t>Threats:</a:t>
            </a:r>
          </a:p>
          <a:p>
            <a:r>
              <a:rPr lang="en-US" dirty="0" smtClean="0"/>
              <a:t> - Economic </a:t>
            </a:r>
            <a:r>
              <a:rPr lang="en-US" dirty="0"/>
              <a:t>Downturns</a:t>
            </a:r>
            <a:r>
              <a:rPr lang="en-US" dirty="0" smtClean="0"/>
              <a:t>:  </a:t>
            </a:r>
            <a:r>
              <a:rPr lang="en-US" dirty="0"/>
              <a:t>Economic slowdowns can impact consumer spending power, affecting sales of non-essential goods like </a:t>
            </a:r>
            <a:r>
              <a:rPr lang="en-US" dirty="0" smtClean="0"/>
              <a:t>cosmetics.</a:t>
            </a:r>
          </a:p>
          <a:p>
            <a:r>
              <a:rPr lang="en-US" dirty="0" smtClean="0"/>
              <a:t> - Regulatory Changes: Changes </a:t>
            </a:r>
            <a:r>
              <a:rPr lang="en-US" dirty="0"/>
              <a:t>in regulations related to cosmetics regarding safety and quality standards could increase operational </a:t>
            </a:r>
            <a:r>
              <a:rPr lang="en-US" dirty="0" smtClean="0"/>
              <a:t>costs.</a:t>
            </a:r>
          </a:p>
          <a:p>
            <a:r>
              <a:rPr lang="en-US" dirty="0" smtClean="0"/>
              <a:t>- Counterfeit </a:t>
            </a:r>
            <a:r>
              <a:rPr lang="en-US" dirty="0"/>
              <a:t>Products</a:t>
            </a:r>
            <a:r>
              <a:rPr lang="en-US" dirty="0" smtClean="0"/>
              <a:t>:  </a:t>
            </a:r>
            <a:r>
              <a:rPr lang="en-US" dirty="0"/>
              <a:t>The presence of counterfeit products can damage Lakmé’s brand reputation and result in loss of customer </a:t>
            </a:r>
            <a:r>
              <a:rPr lang="en-US" dirty="0" smtClean="0"/>
              <a:t>trust.</a:t>
            </a:r>
          </a:p>
          <a:p>
            <a:endParaRPr lang="en-US" dirty="0"/>
          </a:p>
        </p:txBody>
      </p:sp>
    </p:spTree>
    <p:extLst>
      <p:ext uri="{BB962C8B-B14F-4D97-AF65-F5344CB8AC3E}">
        <p14:creationId xmlns:p14="http://schemas.microsoft.com/office/powerpoint/2010/main" val="3675150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8783" y="329938"/>
            <a:ext cx="9094108" cy="876692"/>
          </a:xfrm>
        </p:spPr>
        <p:txBody>
          <a:bodyPr>
            <a:noAutofit/>
          </a:bodyPr>
          <a:lstStyle/>
          <a:p>
            <a:r>
              <a:rPr lang="en-US" sz="3200" u="sng" dirty="0" smtClean="0"/>
              <a:t>Part 2: SEO&amp; Keyword Research</a:t>
            </a:r>
            <a:endParaRPr lang="en-US" sz="3200" u="sng" dirty="0"/>
          </a:p>
        </p:txBody>
      </p:sp>
      <p:sp>
        <p:nvSpPr>
          <p:cNvPr id="3" name="Subtitle 2"/>
          <p:cNvSpPr>
            <a:spLocks noGrp="1"/>
          </p:cNvSpPr>
          <p:nvPr>
            <p:ph type="subTitle" idx="1"/>
          </p:nvPr>
        </p:nvSpPr>
        <p:spPr>
          <a:xfrm>
            <a:off x="1800503" y="1517717"/>
            <a:ext cx="10391497" cy="4317476"/>
          </a:xfrm>
        </p:spPr>
        <p:txBody>
          <a:bodyPr>
            <a:noAutofit/>
          </a:bodyPr>
          <a:lstStyle/>
          <a:p>
            <a:r>
              <a:rPr lang="en-US" sz="1600" dirty="0"/>
              <a:t> </a:t>
            </a:r>
            <a:r>
              <a:rPr lang="en-US" sz="1600" b="1" dirty="0" smtClean="0"/>
              <a:t>SEO </a:t>
            </a:r>
            <a:r>
              <a:rPr lang="en-US" sz="1600" b="1" dirty="0"/>
              <a:t>Audit</a:t>
            </a:r>
            <a:r>
              <a:rPr lang="en-US" sz="1400" b="1" dirty="0"/>
              <a:t>:</a:t>
            </a:r>
            <a:r>
              <a:rPr lang="en-US" sz="1400" dirty="0"/>
              <a:t> Performing an SEO Audit for </a:t>
            </a:r>
            <a:r>
              <a:rPr lang="en-US" sz="1400" dirty="0" smtClean="0"/>
              <a:t>Sugar cosmetics involves </a:t>
            </a:r>
            <a:r>
              <a:rPr lang="en-US" sz="1400" dirty="0"/>
              <a:t>evaluating previous aspects of their online </a:t>
            </a:r>
          </a:p>
          <a:p>
            <a:r>
              <a:rPr lang="en-US" sz="1400" dirty="0"/>
              <a:t>presence to assess their search engine optimization performance. Here’s a breakdown of what that might </a:t>
            </a:r>
          </a:p>
          <a:p>
            <a:r>
              <a:rPr lang="en-US" sz="1400" dirty="0"/>
              <a:t>entertain</a:t>
            </a:r>
            <a:r>
              <a:rPr lang="en-US" sz="1400" dirty="0" smtClean="0"/>
              <a:t>:</a:t>
            </a:r>
          </a:p>
          <a:p>
            <a:endParaRPr lang="en-US" sz="1400" dirty="0"/>
          </a:p>
          <a:p>
            <a:r>
              <a:rPr lang="en-US" sz="1600" b="1" dirty="0"/>
              <a:t>Keyword Research:-</a:t>
            </a:r>
          </a:p>
          <a:p>
            <a:r>
              <a:rPr lang="en-US" sz="1400" dirty="0"/>
              <a:t>- Identify relevant keywords related to </a:t>
            </a:r>
            <a:r>
              <a:rPr lang="en-US" sz="1400" dirty="0" smtClean="0"/>
              <a:t>Sugar cosmetics  </a:t>
            </a:r>
            <a:r>
              <a:rPr lang="en-US" sz="1400" dirty="0"/>
              <a:t>products, brand and industry.</a:t>
            </a:r>
          </a:p>
          <a:p>
            <a:r>
              <a:rPr lang="en-US" sz="1400" dirty="0"/>
              <a:t>- </a:t>
            </a:r>
            <a:r>
              <a:rPr lang="en-US" sz="1400" dirty="0" smtClean="0"/>
              <a:t>Analyze </a:t>
            </a:r>
            <a:r>
              <a:rPr lang="en-US" sz="1400" dirty="0"/>
              <a:t>search volume competitions, and user intent for target keywords.</a:t>
            </a:r>
          </a:p>
          <a:p>
            <a:r>
              <a:rPr lang="en-US" sz="1400" dirty="0"/>
              <a:t>- ensure keyword usage is </a:t>
            </a:r>
            <a:r>
              <a:rPr lang="en-US" sz="1400" dirty="0" smtClean="0"/>
              <a:t>optimize </a:t>
            </a:r>
            <a:r>
              <a:rPr lang="en-US" sz="1400" dirty="0"/>
              <a:t>throughout a website, including in titles, headings, meta tax and </a:t>
            </a:r>
          </a:p>
          <a:p>
            <a:r>
              <a:rPr lang="en-US" sz="1400" dirty="0"/>
              <a:t>content</a:t>
            </a:r>
            <a:r>
              <a:rPr lang="en-US" sz="1400" dirty="0" smtClean="0"/>
              <a:t>.</a:t>
            </a:r>
          </a:p>
          <a:p>
            <a:endParaRPr lang="en-US" sz="1400" dirty="0"/>
          </a:p>
          <a:p>
            <a:r>
              <a:rPr lang="en-US" sz="1600" b="1" dirty="0"/>
              <a:t>On page </a:t>
            </a:r>
            <a:r>
              <a:rPr lang="en-US" sz="1600" b="1" dirty="0" smtClean="0"/>
              <a:t>optimization</a:t>
            </a:r>
            <a:r>
              <a:rPr lang="en-US" sz="1600" dirty="0" smtClean="0"/>
              <a:t>:-</a:t>
            </a:r>
            <a:endParaRPr lang="en-US" sz="1600" dirty="0"/>
          </a:p>
          <a:p>
            <a:r>
              <a:rPr lang="en-US" sz="1400" dirty="0"/>
              <a:t>- </a:t>
            </a:r>
            <a:r>
              <a:rPr lang="en-US" sz="1400" dirty="0" smtClean="0"/>
              <a:t>Optimize </a:t>
            </a:r>
            <a:r>
              <a:rPr lang="en-US" sz="1400" dirty="0"/>
              <a:t>meta tags for target keywords and ensure they are unique and comparing.</a:t>
            </a:r>
          </a:p>
          <a:p>
            <a:r>
              <a:rPr lang="en-US" sz="1400" dirty="0"/>
              <a:t>- </a:t>
            </a:r>
            <a:r>
              <a:rPr lang="en-US" sz="1400" dirty="0" smtClean="0"/>
              <a:t>optimize </a:t>
            </a:r>
            <a:r>
              <a:rPr lang="en-US" sz="1400" dirty="0"/>
              <a:t>headings to improve credibility and keyword relevance.</a:t>
            </a:r>
          </a:p>
          <a:p>
            <a:r>
              <a:rPr lang="en-US" sz="1400" dirty="0"/>
              <a:t>- Improve image </a:t>
            </a:r>
            <a:r>
              <a:rPr lang="en-US" sz="1400" dirty="0" smtClean="0"/>
              <a:t>optimization </a:t>
            </a:r>
            <a:r>
              <a:rPr lang="en-US" sz="1400" dirty="0"/>
              <a:t>by using descriptive file names alt text, reducing file sizes for faster loading.</a:t>
            </a:r>
          </a:p>
          <a:p>
            <a:r>
              <a:rPr lang="en-US" sz="1400" dirty="0"/>
              <a:t>- Ensure URLs are SEO friendly and content relevant keywords where</a:t>
            </a:r>
            <a:endParaRPr lang="en-US" sz="1400" dirty="0" smtClean="0"/>
          </a:p>
          <a:p>
            <a:endParaRPr lang="en-US" sz="1400" b="1" dirty="0" smtClean="0"/>
          </a:p>
        </p:txBody>
      </p:sp>
    </p:spTree>
    <p:extLst>
      <p:ext uri="{BB962C8B-B14F-4D97-AF65-F5344CB8AC3E}">
        <p14:creationId xmlns:p14="http://schemas.microsoft.com/office/powerpoint/2010/main" val="3882676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374590" y="400699"/>
            <a:ext cx="8911687" cy="1280890"/>
          </a:xfrm>
        </p:spPr>
        <p:txBody>
          <a:bodyPr>
            <a:noAutofit/>
          </a:bodyPr>
          <a:lstStyle/>
          <a:p>
            <a:r>
              <a:rPr lang="en-US" sz="3200" u="sng" dirty="0" smtClean="0"/>
              <a:t>SEO AUDIT</a:t>
            </a:r>
            <a:endParaRPr lang="en-US" sz="3200" u="sng" dirty="0"/>
          </a:p>
        </p:txBody>
      </p:sp>
      <p:sp>
        <p:nvSpPr>
          <p:cNvPr id="3" name="Subtitle 2"/>
          <p:cNvSpPr>
            <a:spLocks noGrp="1"/>
          </p:cNvSpPr>
          <p:nvPr>
            <p:ph sz="half" idx="1"/>
          </p:nvPr>
        </p:nvSpPr>
        <p:spPr>
          <a:xfrm>
            <a:off x="6909846" y="2724347"/>
            <a:ext cx="5024488" cy="1630838"/>
          </a:xfrm>
        </p:spPr>
        <p:txBody>
          <a:bodyPr>
            <a:normAutofit/>
          </a:bodyPr>
          <a:lstStyle/>
          <a:p>
            <a:pPr marL="0" indent="0">
              <a:buNone/>
            </a:pPr>
            <a:r>
              <a:rPr lang="en-US" dirty="0" smtClean="0"/>
              <a:t>- The </a:t>
            </a:r>
            <a:r>
              <a:rPr lang="en-US" dirty="0"/>
              <a:t>website has a fair SEO score </a:t>
            </a:r>
            <a:r>
              <a:rPr lang="en-US" dirty="0" smtClean="0"/>
              <a:t>however </a:t>
            </a:r>
            <a:r>
              <a:rPr lang="en-US" dirty="0"/>
              <a:t>it can be improved in certain </a:t>
            </a:r>
            <a:r>
              <a:rPr lang="en-US" dirty="0" smtClean="0"/>
              <a:t>aspects </a:t>
            </a:r>
            <a:r>
              <a:rPr lang="en-US" dirty="0"/>
              <a:t>such as link building &amp; Usability.</a:t>
            </a:r>
          </a:p>
        </p:txBody>
      </p:sp>
      <p:sp>
        <p:nvSpPr>
          <p:cNvPr id="4" name="AutoShape 2" descr="blob:https://web.whatsapp.com/43dae891-ea03-43c2-b058-202009770e2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p:cNvPicPr>
            <a:picLocks noChangeAspect="1"/>
          </p:cNvPicPr>
          <p:nvPr/>
        </p:nvPicPr>
        <p:blipFill>
          <a:blip r:embed="rId2"/>
          <a:stretch>
            <a:fillRect/>
          </a:stretch>
        </p:blipFill>
        <p:spPr>
          <a:xfrm>
            <a:off x="307975" y="1636670"/>
            <a:ext cx="5692402" cy="3224212"/>
          </a:xfrm>
          <a:prstGeom prst="rect">
            <a:avLst/>
          </a:prstGeom>
        </p:spPr>
      </p:pic>
    </p:spTree>
    <p:extLst>
      <p:ext uri="{BB962C8B-B14F-4D97-AF65-F5344CB8AC3E}">
        <p14:creationId xmlns:p14="http://schemas.microsoft.com/office/powerpoint/2010/main" val="3579623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3401" y="102228"/>
            <a:ext cx="2828042" cy="849575"/>
          </a:xfrm>
        </p:spPr>
        <p:txBody>
          <a:bodyPr>
            <a:noAutofit/>
          </a:bodyPr>
          <a:lstStyle/>
          <a:p>
            <a:r>
              <a:rPr lang="en-US" sz="4000" u="sng" dirty="0" smtClean="0"/>
              <a:t>SEO AUDIT</a:t>
            </a:r>
            <a:endParaRPr lang="en-US" sz="4000" u="sng" dirty="0"/>
          </a:p>
        </p:txBody>
      </p:sp>
      <p:sp>
        <p:nvSpPr>
          <p:cNvPr id="4" name="Text Placeholder 3"/>
          <p:cNvSpPr>
            <a:spLocks noGrp="1"/>
          </p:cNvSpPr>
          <p:nvPr>
            <p:ph type="subTitle" idx="1"/>
          </p:nvPr>
        </p:nvSpPr>
        <p:spPr>
          <a:xfrm>
            <a:off x="7607431" y="2187018"/>
            <a:ext cx="4081806" cy="2196445"/>
          </a:xfrm>
        </p:spPr>
        <p:txBody>
          <a:bodyPr>
            <a:normAutofit fontScale="70000" lnSpcReduction="20000"/>
          </a:bodyPr>
          <a:lstStyle/>
          <a:p>
            <a:pPr algn="ctr"/>
            <a:r>
              <a:rPr lang="en-US" dirty="0"/>
              <a:t>Here are some points of how the website can </a:t>
            </a:r>
          </a:p>
          <a:p>
            <a:r>
              <a:rPr lang="en-US" dirty="0"/>
              <a:t>improve its SEO </a:t>
            </a:r>
            <a:r>
              <a:rPr lang="en-US" dirty="0" smtClean="0"/>
              <a:t>:</a:t>
            </a:r>
            <a:endParaRPr lang="en-US" dirty="0"/>
          </a:p>
          <a:p>
            <a:r>
              <a:rPr lang="en-US" dirty="0" smtClean="0"/>
              <a:t>●Optimize </a:t>
            </a:r>
            <a:r>
              <a:rPr lang="en-US" dirty="0"/>
              <a:t>images &amp; other assets by </a:t>
            </a:r>
          </a:p>
          <a:p>
            <a:r>
              <a:rPr lang="en-US" dirty="0"/>
              <a:t>compressing them</a:t>
            </a:r>
          </a:p>
          <a:p>
            <a:r>
              <a:rPr lang="en-US" dirty="0" smtClean="0"/>
              <a:t>●Remove </a:t>
            </a:r>
            <a:r>
              <a:rPr lang="en-US" dirty="0"/>
              <a:t>duplicate H1 Tags</a:t>
            </a:r>
          </a:p>
          <a:p>
            <a:r>
              <a:rPr lang="en-US" dirty="0" smtClean="0"/>
              <a:t>●Start </a:t>
            </a:r>
            <a:r>
              <a:rPr lang="en-US" dirty="0"/>
              <a:t>with off page activities such as link </a:t>
            </a:r>
          </a:p>
          <a:p>
            <a:r>
              <a:rPr lang="en-US" dirty="0"/>
              <a:t>building.</a:t>
            </a:r>
          </a:p>
        </p:txBody>
      </p:sp>
      <p:pic>
        <p:nvPicPr>
          <p:cNvPr id="8" name="Picture Placeholder 7"/>
          <p:cNvPicPr>
            <a:picLocks noGrp="1" noChangeAspect="1"/>
          </p:cNvPicPr>
          <p:nvPr>
            <p:ph type="pic" idx="4294967295"/>
          </p:nvPr>
        </p:nvPicPr>
        <p:blipFill>
          <a:blip r:embed="rId2"/>
          <a:srcRect t="19236" b="19236"/>
          <a:stretch>
            <a:fillRect/>
          </a:stretch>
        </p:blipFill>
        <p:spPr>
          <a:xfrm>
            <a:off x="678731" y="1534458"/>
            <a:ext cx="5844014" cy="3948112"/>
          </a:xfrm>
          <a:prstGeom prst="rect">
            <a:avLst/>
          </a:prstGeom>
        </p:spPr>
      </p:pic>
    </p:spTree>
    <p:extLst>
      <p:ext uri="{BB962C8B-B14F-4D97-AF65-F5344CB8AC3E}">
        <p14:creationId xmlns:p14="http://schemas.microsoft.com/office/powerpoint/2010/main" val="41488194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89196" y="160338"/>
            <a:ext cx="8902816" cy="719138"/>
          </a:xfrm>
        </p:spPr>
        <p:txBody>
          <a:bodyPr>
            <a:normAutofit/>
          </a:bodyPr>
          <a:lstStyle/>
          <a:p>
            <a:r>
              <a:rPr lang="en-US" sz="3200" u="sng" dirty="0" smtClean="0"/>
              <a:t>Keyword Research</a:t>
            </a:r>
            <a:endParaRPr lang="en-US" sz="3200" u="sng" dirty="0"/>
          </a:p>
        </p:txBody>
      </p:sp>
      <p:sp>
        <p:nvSpPr>
          <p:cNvPr id="4" name="Text Placeholder 3"/>
          <p:cNvSpPr>
            <a:spLocks noGrp="1"/>
          </p:cNvSpPr>
          <p:nvPr>
            <p:ph type="body" sz="half" idx="2"/>
          </p:nvPr>
        </p:nvSpPr>
        <p:spPr>
          <a:xfrm>
            <a:off x="7689967" y="2367279"/>
            <a:ext cx="4288673" cy="3034025"/>
          </a:xfrm>
        </p:spPr>
        <p:style>
          <a:lnRef idx="2">
            <a:schemeClr val="accent2"/>
          </a:lnRef>
          <a:fillRef idx="1">
            <a:schemeClr val="lt1"/>
          </a:fillRef>
          <a:effectRef idx="0">
            <a:schemeClr val="accent2"/>
          </a:effectRef>
          <a:fontRef idx="minor">
            <a:schemeClr val="dk1"/>
          </a:fontRef>
        </p:style>
        <p:txBody>
          <a:bodyPr>
            <a:noAutofit/>
          </a:bodyPr>
          <a:lstStyle/>
          <a:p>
            <a:r>
              <a:rPr lang="en-US" sz="1400" dirty="0"/>
              <a:t>Keyword Objective</a:t>
            </a:r>
            <a:r>
              <a:rPr lang="en-US" sz="1400" dirty="0" smtClean="0"/>
              <a:t>:  </a:t>
            </a:r>
            <a:r>
              <a:rPr lang="en-US" sz="1400" dirty="0"/>
              <a:t>Sale </a:t>
            </a:r>
            <a:r>
              <a:rPr lang="en-US" sz="1400" dirty="0" smtClean="0"/>
              <a:t>oriented</a:t>
            </a:r>
          </a:p>
          <a:p>
            <a:r>
              <a:rPr lang="en-US" sz="1400" dirty="0" smtClean="0"/>
              <a:t>Sugar cosmetics contour de force mini blush</a:t>
            </a:r>
            <a:endParaRPr lang="en-US" sz="1400" dirty="0"/>
          </a:p>
          <a:p>
            <a:r>
              <a:rPr lang="en-US" sz="1400" dirty="0" smtClean="0"/>
              <a:t>●sugar  pill cosmetics </a:t>
            </a:r>
            <a:endParaRPr lang="en-US" sz="1400" dirty="0"/>
          </a:p>
          <a:p>
            <a:r>
              <a:rPr lang="en-US" sz="1400" dirty="0" smtClean="0"/>
              <a:t>●sugar cosmetics arch arrival brow definer</a:t>
            </a:r>
            <a:endParaRPr lang="en-US" sz="1400" dirty="0"/>
          </a:p>
          <a:p>
            <a:r>
              <a:rPr lang="en-US" sz="1400" dirty="0" smtClean="0"/>
              <a:t>●Jeffrey </a:t>
            </a:r>
            <a:r>
              <a:rPr lang="en-US" sz="1400" dirty="0" smtClean="0"/>
              <a:t>star cosmetics blood </a:t>
            </a:r>
            <a:r>
              <a:rPr lang="en-US" sz="1400" dirty="0" smtClean="0"/>
              <a:t>sugar </a:t>
            </a:r>
            <a:r>
              <a:rPr lang="en-US" sz="1400" dirty="0" smtClean="0"/>
              <a:t>palette</a:t>
            </a:r>
          </a:p>
          <a:p>
            <a:endParaRPr lang="en-US" sz="1400" dirty="0"/>
          </a:p>
          <a:p>
            <a:r>
              <a:rPr lang="en-US" sz="1400" dirty="0" smtClean="0"/>
              <a:t>We </a:t>
            </a:r>
            <a:r>
              <a:rPr lang="en-US" sz="1400" dirty="0"/>
              <a:t>can use these 4 as primary keywords since </a:t>
            </a:r>
          </a:p>
          <a:p>
            <a:r>
              <a:rPr lang="en-US" sz="1400" dirty="0"/>
              <a:t>they have decent volumes and are relevant to </a:t>
            </a:r>
          </a:p>
          <a:p>
            <a:r>
              <a:rPr lang="en-US" sz="1400" dirty="0"/>
              <a:t>the brands products</a:t>
            </a:r>
            <a:r>
              <a:rPr lang="en-US" sz="1400" dirty="0" smtClean="0"/>
              <a:t>.</a:t>
            </a:r>
            <a:endParaRPr lang="en-US" sz="1400" dirty="0"/>
          </a:p>
        </p:txBody>
      </p:sp>
      <p:sp>
        <p:nvSpPr>
          <p:cNvPr id="5" name="AutoShape 2" descr="blob:https://web.whatsapp.com/50f64ec8-f4a9-4a5a-ad7a-a9793522a17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blob:https://web.whatsapp.com/50f64ec8-f4a9-4a5a-ad7a-a9793522a17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p:cNvPicPr>
            <a:picLocks noChangeAspect="1"/>
          </p:cNvPicPr>
          <p:nvPr/>
        </p:nvPicPr>
        <p:blipFill>
          <a:blip r:embed="rId2"/>
          <a:stretch>
            <a:fillRect/>
          </a:stretch>
        </p:blipFill>
        <p:spPr>
          <a:xfrm>
            <a:off x="783922" y="1242435"/>
            <a:ext cx="6602397" cy="4895000"/>
          </a:xfrm>
          <a:prstGeom prst="rect">
            <a:avLst/>
          </a:prstGeom>
        </p:spPr>
      </p:pic>
    </p:spTree>
    <p:extLst>
      <p:ext uri="{BB962C8B-B14F-4D97-AF65-F5344CB8AC3E}">
        <p14:creationId xmlns:p14="http://schemas.microsoft.com/office/powerpoint/2010/main" val="2705580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381840" y="2060365"/>
            <a:ext cx="8776355" cy="3724096"/>
          </a:xfrm>
          <a:prstGeom prst="rect">
            <a:avLst/>
          </a:prstGeom>
          <a:noFill/>
        </p:spPr>
        <p:txBody>
          <a:bodyPr wrap="square" rtlCol="0">
            <a:spAutoFit/>
          </a:bodyPr>
          <a:lstStyle/>
          <a:p>
            <a:r>
              <a:rPr lang="en-US" dirty="0" smtClean="0"/>
              <a:t>  </a:t>
            </a:r>
          </a:p>
          <a:p>
            <a:r>
              <a:rPr lang="en-US" sz="2000" b="1" dirty="0" smtClean="0"/>
              <a:t>Brand</a:t>
            </a:r>
            <a:r>
              <a:rPr lang="en-US" sz="2000" dirty="0" smtClean="0"/>
              <a:t> </a:t>
            </a:r>
            <a:r>
              <a:rPr lang="en-US" sz="2000" dirty="0"/>
              <a:t>: Sugar </a:t>
            </a:r>
            <a:r>
              <a:rPr lang="en-US" sz="2000" dirty="0" smtClean="0"/>
              <a:t>Cosmetics</a:t>
            </a:r>
          </a:p>
          <a:p>
            <a:endParaRPr lang="en-US" sz="2000" dirty="0"/>
          </a:p>
          <a:p>
            <a:endParaRPr lang="en-US" sz="2000" dirty="0" smtClean="0"/>
          </a:p>
          <a:p>
            <a:endParaRPr lang="en-US" sz="2000" dirty="0"/>
          </a:p>
          <a:p>
            <a:endParaRPr lang="en-US" sz="2000" dirty="0" smtClean="0"/>
          </a:p>
          <a:p>
            <a:r>
              <a:rPr lang="en-US" sz="2000" b="1" dirty="0" smtClean="0"/>
              <a:t>Brand logo : </a:t>
            </a:r>
          </a:p>
          <a:p>
            <a:endParaRPr lang="en-US" sz="2000" dirty="0"/>
          </a:p>
          <a:p>
            <a:endParaRPr lang="en-US" sz="2000" dirty="0" smtClean="0"/>
          </a:p>
          <a:p>
            <a:endParaRPr lang="en-US" sz="2000" dirty="0" smtClean="0"/>
          </a:p>
          <a:p>
            <a:endParaRPr lang="en-US" sz="2000" dirty="0"/>
          </a:p>
          <a:p>
            <a:r>
              <a:rPr lang="en-US" sz="2000" b="1" dirty="0" smtClean="0"/>
              <a:t>Brand colors </a:t>
            </a:r>
            <a:r>
              <a:rPr lang="en-US" sz="2000" dirty="0"/>
              <a:t>: white and black</a:t>
            </a:r>
          </a:p>
        </p:txBody>
      </p:sp>
      <p:pic>
        <p:nvPicPr>
          <p:cNvPr id="5" name="Picture 4"/>
          <p:cNvPicPr>
            <a:picLocks noChangeAspect="1"/>
          </p:cNvPicPr>
          <p:nvPr/>
        </p:nvPicPr>
        <p:blipFill>
          <a:blip r:embed="rId2"/>
          <a:stretch>
            <a:fillRect/>
          </a:stretch>
        </p:blipFill>
        <p:spPr>
          <a:xfrm>
            <a:off x="4309220" y="3219253"/>
            <a:ext cx="4676500" cy="1965488"/>
          </a:xfrm>
          <a:prstGeom prst="rect">
            <a:avLst/>
          </a:prstGeom>
        </p:spPr>
      </p:pic>
      <p:sp>
        <p:nvSpPr>
          <p:cNvPr id="6" name="TextBox 5"/>
          <p:cNvSpPr txBox="1"/>
          <p:nvPr/>
        </p:nvSpPr>
        <p:spPr>
          <a:xfrm>
            <a:off x="813848" y="659874"/>
            <a:ext cx="11378152" cy="461665"/>
          </a:xfrm>
          <a:prstGeom prst="rect">
            <a:avLst/>
          </a:prstGeom>
          <a:noFill/>
        </p:spPr>
        <p:txBody>
          <a:bodyPr wrap="square" rtlCol="0">
            <a:spAutoFit/>
          </a:bodyPr>
          <a:lstStyle/>
          <a:p>
            <a:r>
              <a:rPr lang="en-US" sz="2400" b="1" u="sng" dirty="0"/>
              <a:t>Part 1: Brand study, </a:t>
            </a:r>
            <a:r>
              <a:rPr lang="en-US" sz="2400" b="1" u="sng" dirty="0" smtClean="0"/>
              <a:t>Competitor </a:t>
            </a:r>
            <a:r>
              <a:rPr lang="en-US" sz="2400" b="1" u="sng" dirty="0"/>
              <a:t>analysis &amp; Buyer's /Audience's Persona</a:t>
            </a:r>
          </a:p>
        </p:txBody>
      </p:sp>
    </p:spTree>
    <p:extLst>
      <p:ext uri="{BB962C8B-B14F-4D97-AF65-F5344CB8AC3E}">
        <p14:creationId xmlns:p14="http://schemas.microsoft.com/office/powerpoint/2010/main" val="27433909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13261" y="772998"/>
            <a:ext cx="6825005" cy="716437"/>
          </a:xfrm>
        </p:spPr>
        <p:txBody>
          <a:bodyPr>
            <a:normAutofit fontScale="90000"/>
          </a:bodyPr>
          <a:lstStyle/>
          <a:p>
            <a:r>
              <a:rPr lang="en-US" u="sng" dirty="0" smtClean="0"/>
              <a:t>On page </a:t>
            </a:r>
            <a:r>
              <a:rPr lang="en-US" u="sng" dirty="0" smtClean="0"/>
              <a:t>Optimization</a:t>
            </a:r>
            <a:endParaRPr lang="en-US" u="sng" dirty="0"/>
          </a:p>
        </p:txBody>
      </p:sp>
      <p:sp>
        <p:nvSpPr>
          <p:cNvPr id="3" name="Text Placeholder 2"/>
          <p:cNvSpPr>
            <a:spLocks noGrp="1"/>
          </p:cNvSpPr>
          <p:nvPr>
            <p:ph type="body" idx="1"/>
          </p:nvPr>
        </p:nvSpPr>
        <p:spPr>
          <a:xfrm>
            <a:off x="527901" y="1904214"/>
            <a:ext cx="10976711" cy="4005695"/>
          </a:xfrm>
        </p:spPr>
        <p:txBody>
          <a:bodyPr>
            <a:normAutofit/>
          </a:bodyPr>
          <a:lstStyle/>
          <a:p>
            <a:r>
              <a:rPr lang="en-US" sz="2000" dirty="0" smtClean="0"/>
              <a:t> </a:t>
            </a:r>
            <a:r>
              <a:rPr lang="en-US" sz="2000" dirty="0"/>
              <a:t>F</a:t>
            </a:r>
            <a:r>
              <a:rPr lang="en-US" sz="2000" dirty="0" smtClean="0"/>
              <a:t>ocus </a:t>
            </a:r>
            <a:r>
              <a:rPr lang="en-US" sz="2000" dirty="0"/>
              <a:t>keywords </a:t>
            </a:r>
            <a:r>
              <a:rPr lang="en-US" dirty="0"/>
              <a:t>: </a:t>
            </a:r>
            <a:endParaRPr lang="en-US" dirty="0" smtClean="0"/>
          </a:p>
          <a:p>
            <a:pPr marL="285750" indent="-285750">
              <a:buFontTx/>
              <a:buChar char="-"/>
            </a:pPr>
            <a:r>
              <a:rPr lang="en-US" dirty="0" smtClean="0"/>
              <a:t>Beauty</a:t>
            </a:r>
          </a:p>
          <a:p>
            <a:pPr marL="285750" indent="-285750">
              <a:buFontTx/>
              <a:buChar char="-"/>
            </a:pPr>
            <a:r>
              <a:rPr lang="en-US" dirty="0" smtClean="0"/>
              <a:t>Makeup</a:t>
            </a:r>
          </a:p>
          <a:p>
            <a:pPr marL="285750" indent="-285750">
              <a:buFontTx/>
              <a:buChar char="-"/>
            </a:pPr>
            <a:r>
              <a:rPr lang="en-US" dirty="0" smtClean="0"/>
              <a:t>Cosmetics or vegan beauty</a:t>
            </a:r>
            <a:r>
              <a:rPr lang="en-US" dirty="0"/>
              <a:t> </a:t>
            </a:r>
            <a:endParaRPr lang="en-US" dirty="0" smtClean="0"/>
          </a:p>
          <a:p>
            <a:endParaRPr lang="en-US" dirty="0" smtClean="0"/>
          </a:p>
          <a:p>
            <a:r>
              <a:rPr lang="en-US" sz="2000" dirty="0" smtClean="0"/>
              <a:t> </a:t>
            </a:r>
            <a:r>
              <a:rPr lang="en-US" sz="2000" dirty="0"/>
              <a:t>Meta title </a:t>
            </a:r>
            <a:r>
              <a:rPr lang="en-US" sz="2000" dirty="0" smtClean="0"/>
              <a:t>: </a:t>
            </a:r>
            <a:r>
              <a:rPr lang="en-US" dirty="0" smtClean="0"/>
              <a:t>Vibrant Makeup for the Bold and Beautiful| Sugar Cosmetics</a:t>
            </a:r>
          </a:p>
          <a:p>
            <a:endParaRPr lang="en-US" dirty="0" smtClean="0"/>
          </a:p>
          <a:p>
            <a:r>
              <a:rPr lang="en-US" dirty="0" smtClean="0"/>
              <a:t>Meta Description : Discover </a:t>
            </a:r>
            <a:r>
              <a:rPr lang="en-US" dirty="0"/>
              <a:t>the perfect blend of style and substance with Sugar Cosmetics. From vibrant lipsticks to trend-setting eyeshadows, our makeup collections empower you to express your unique beauty. Explore our range </a:t>
            </a:r>
            <a:r>
              <a:rPr lang="en-US" dirty="0" smtClean="0"/>
              <a:t>today</a:t>
            </a:r>
            <a:endParaRPr lang="en-US" dirty="0"/>
          </a:p>
        </p:txBody>
      </p:sp>
    </p:spTree>
    <p:extLst>
      <p:ext uri="{BB962C8B-B14F-4D97-AF65-F5344CB8AC3E}">
        <p14:creationId xmlns:p14="http://schemas.microsoft.com/office/powerpoint/2010/main" val="353831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45617" y="631596"/>
            <a:ext cx="8921666" cy="1068280"/>
          </a:xfrm>
          <a:ln w="19050">
            <a:solidFill>
              <a:schemeClr val="tx1"/>
            </a:solidFill>
          </a:ln>
        </p:spPr>
        <p:txBody>
          <a:bodyPr>
            <a:normAutofit/>
          </a:bodyPr>
          <a:lstStyle/>
          <a:p>
            <a:r>
              <a:rPr lang="en-US" sz="2400" u="sng" dirty="0" smtClean="0">
                <a:solidFill>
                  <a:schemeClr val="tx1"/>
                </a:solidFill>
              </a:rPr>
              <a:t>Challenges Faced During the Research and Analysis </a:t>
            </a:r>
            <a:r>
              <a:rPr lang="en-US" sz="2400" u="sng" dirty="0">
                <a:solidFill>
                  <a:schemeClr val="tx1"/>
                </a:solidFill>
              </a:rPr>
              <a:t>P</a:t>
            </a:r>
            <a:r>
              <a:rPr lang="en-US" sz="2400" u="sng" dirty="0" smtClean="0">
                <a:solidFill>
                  <a:schemeClr val="tx1"/>
                </a:solidFill>
              </a:rPr>
              <a:t>hase </a:t>
            </a:r>
            <a:endParaRPr lang="en-US" sz="2400" u="sng" dirty="0">
              <a:solidFill>
                <a:schemeClr val="tx1"/>
              </a:solidFill>
            </a:endParaRPr>
          </a:p>
        </p:txBody>
      </p:sp>
      <p:sp>
        <p:nvSpPr>
          <p:cNvPr id="3" name="Text Placeholder 2"/>
          <p:cNvSpPr>
            <a:spLocks noGrp="1"/>
          </p:cNvSpPr>
          <p:nvPr>
            <p:ph type="body" idx="1"/>
          </p:nvPr>
        </p:nvSpPr>
        <p:spPr>
          <a:xfrm>
            <a:off x="1583703" y="1527143"/>
            <a:ext cx="9713518" cy="3920854"/>
          </a:xfrm>
        </p:spPr>
        <p:txBody>
          <a:bodyPr/>
          <a:lstStyle/>
          <a:p>
            <a:r>
              <a:rPr lang="en-US" dirty="0" smtClean="0"/>
              <a:t>-Finding a free tool for conducting keyword research can be quite challenging since the majority of available tools require payment.</a:t>
            </a:r>
          </a:p>
          <a:p>
            <a:r>
              <a:rPr lang="en-US" dirty="0" smtClean="0"/>
              <a:t>-selecting the appropriate keywords posed a challenge due to the abundance of relevant options on the list.</a:t>
            </a:r>
          </a:p>
          <a:p>
            <a:r>
              <a:rPr lang="en-US" dirty="0" smtClean="0"/>
              <a:t>-we gained an understanding of how users conduct searches and obtained insights into the </a:t>
            </a:r>
            <a:r>
              <a:rPr lang="en-US" dirty="0" smtClean="0"/>
              <a:t>ties </a:t>
            </a:r>
            <a:r>
              <a:rPr lang="en-US" dirty="0" smtClean="0"/>
              <a:t>of keywords people commonly search for.</a:t>
            </a:r>
          </a:p>
        </p:txBody>
      </p:sp>
    </p:spTree>
    <p:extLst>
      <p:ext uri="{BB962C8B-B14F-4D97-AF65-F5344CB8AC3E}">
        <p14:creationId xmlns:p14="http://schemas.microsoft.com/office/powerpoint/2010/main" val="2011111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93649" y="160256"/>
            <a:ext cx="9090581" cy="747859"/>
          </a:xfrm>
        </p:spPr>
        <p:txBody>
          <a:bodyPr>
            <a:normAutofit/>
          </a:bodyPr>
          <a:lstStyle/>
          <a:p>
            <a:r>
              <a:rPr lang="en-US" sz="3600" u="sng" dirty="0"/>
              <a:t>C</a:t>
            </a:r>
            <a:r>
              <a:rPr lang="en-US" sz="3600" u="sng" dirty="0" smtClean="0"/>
              <a:t>ontent </a:t>
            </a:r>
            <a:r>
              <a:rPr lang="en-US" sz="3600" u="sng" dirty="0"/>
              <a:t>O</a:t>
            </a:r>
            <a:r>
              <a:rPr lang="en-US" sz="3600" u="sng" dirty="0" smtClean="0"/>
              <a:t>ptimization</a:t>
            </a:r>
            <a:endParaRPr lang="en-US" sz="3600" u="sng" dirty="0"/>
          </a:p>
        </p:txBody>
      </p:sp>
      <p:sp>
        <p:nvSpPr>
          <p:cNvPr id="3" name="Text Placeholder 2"/>
          <p:cNvSpPr>
            <a:spLocks noGrp="1"/>
          </p:cNvSpPr>
          <p:nvPr>
            <p:ph type="body" idx="1"/>
          </p:nvPr>
        </p:nvSpPr>
        <p:spPr>
          <a:xfrm>
            <a:off x="1074656" y="1370028"/>
            <a:ext cx="10543077" cy="4644273"/>
          </a:xfrm>
        </p:spPr>
        <p:txBody>
          <a:bodyPr>
            <a:noAutofit/>
          </a:bodyPr>
          <a:lstStyle/>
          <a:p>
            <a:r>
              <a:rPr lang="en-US" sz="1600" b="1" dirty="0"/>
              <a:t>Introduction</a:t>
            </a:r>
            <a:r>
              <a:rPr lang="en-US" sz="1600" b="1" dirty="0" smtClean="0"/>
              <a:t>:</a:t>
            </a:r>
          </a:p>
          <a:p>
            <a:r>
              <a:rPr lang="en-US" sz="1600" dirty="0" smtClean="0"/>
              <a:t>Their </a:t>
            </a:r>
            <a:r>
              <a:rPr lang="en-US" sz="1600" dirty="0"/>
              <a:t>lipstick range includes several formulas such as matte, cream, and gloss finishes, catering to diverse preferences and </a:t>
            </a:r>
            <a:r>
              <a:rPr lang="en-US" sz="1600" dirty="0" smtClean="0"/>
              <a:t>occasions. One </a:t>
            </a:r>
            <a:r>
              <a:rPr lang="en-US" sz="1600" dirty="0"/>
              <a:t>of their most notable lines is the "Matte As Hell" crayon </a:t>
            </a:r>
            <a:r>
              <a:rPr lang="en-US" sz="1600" dirty="0" smtClean="0"/>
              <a:t>lipstick</a:t>
            </a:r>
            <a:r>
              <a:rPr lang="en-US" sz="1600" dirty="0"/>
              <a:t>.</a:t>
            </a:r>
            <a:endParaRPr lang="en-US" sz="1600" dirty="0" smtClean="0"/>
          </a:p>
          <a:p>
            <a:r>
              <a:rPr lang="en-US" sz="1600" b="1" dirty="0" smtClean="0"/>
              <a:t>Section </a:t>
            </a:r>
            <a:r>
              <a:rPr lang="en-US" sz="1600" b="1" dirty="0"/>
              <a:t>1 </a:t>
            </a:r>
            <a:r>
              <a:rPr lang="en-US" sz="1600" b="1" dirty="0" smtClean="0"/>
              <a:t>:</a:t>
            </a:r>
          </a:p>
          <a:p>
            <a:r>
              <a:rPr lang="en-US" sz="1600" dirty="0" smtClean="0"/>
              <a:t>- </a:t>
            </a:r>
            <a:r>
              <a:rPr lang="en-US" sz="1600" dirty="0"/>
              <a:t>Long-lasting  Emphasize the durability staying power of the lipstick. </a:t>
            </a:r>
            <a:endParaRPr lang="en-US" sz="1600" dirty="0" smtClean="0"/>
          </a:p>
          <a:p>
            <a:r>
              <a:rPr lang="en-US" sz="1600" b="1" dirty="0" smtClean="0"/>
              <a:t>Section </a:t>
            </a:r>
            <a:r>
              <a:rPr lang="en-US" sz="1600" b="1" dirty="0"/>
              <a:t>2: </a:t>
            </a:r>
            <a:endParaRPr lang="en-US" sz="1600" b="1" dirty="0" smtClean="0"/>
          </a:p>
          <a:p>
            <a:r>
              <a:rPr lang="en-US" sz="1600" dirty="0" smtClean="0"/>
              <a:t>-Vibrant </a:t>
            </a:r>
            <a:r>
              <a:rPr lang="en-US" sz="1600" dirty="0"/>
              <a:t>Colors Highlight the bold and rich color palette available</a:t>
            </a:r>
            <a:r>
              <a:rPr lang="en-US" sz="1600" dirty="0" smtClean="0"/>
              <a:t>.</a:t>
            </a:r>
          </a:p>
          <a:p>
            <a:r>
              <a:rPr lang="en-US" sz="1600" b="1" dirty="0" smtClean="0"/>
              <a:t>Section </a:t>
            </a:r>
            <a:r>
              <a:rPr lang="en-US" sz="1600" b="1" dirty="0"/>
              <a:t>3</a:t>
            </a:r>
            <a:r>
              <a:rPr lang="en-US" sz="1600" b="1" dirty="0" smtClean="0"/>
              <a:t>:</a:t>
            </a:r>
          </a:p>
          <a:p>
            <a:r>
              <a:rPr lang="en-US" sz="1600" dirty="0" smtClean="0"/>
              <a:t> -Moisturizing </a:t>
            </a:r>
            <a:r>
              <a:rPr lang="en-US" sz="1600" dirty="0"/>
              <a:t>Point out the hydrating ingredients that keep lips soft</a:t>
            </a:r>
            <a:r>
              <a:rPr lang="en-US" sz="1600" dirty="0" smtClean="0"/>
              <a:t>.</a:t>
            </a:r>
          </a:p>
          <a:p>
            <a:r>
              <a:rPr lang="en-US" sz="1600" dirty="0" smtClean="0"/>
              <a:t> </a:t>
            </a:r>
            <a:endParaRPr lang="en-US" sz="1600" dirty="0"/>
          </a:p>
          <a:p>
            <a:r>
              <a:rPr lang="en-US" sz="1600" dirty="0" smtClean="0"/>
              <a:t> </a:t>
            </a:r>
            <a:r>
              <a:rPr lang="en-US" sz="1600" b="1" dirty="0"/>
              <a:t>Conclusion : </a:t>
            </a:r>
            <a:endParaRPr lang="en-US" sz="1600" b="1" dirty="0" smtClean="0"/>
          </a:p>
          <a:p>
            <a:r>
              <a:rPr lang="en-US" sz="1600" dirty="0" smtClean="0"/>
              <a:t>Sugar </a:t>
            </a:r>
            <a:r>
              <a:rPr lang="en-US" sz="1600" dirty="0"/>
              <a:t>Cosmetics lipsticks have garnered considerable acclaim for their rich pigmentation, long-lasting wear, and expansive color palette, catering to diverse tastes and skin tones. With their cruelty-free commitment and trendsetting formulations, these lipsticks not only enhance beauty but also offer the assurance of ethical production </a:t>
            </a:r>
            <a:r>
              <a:rPr lang="en-US" sz="1600" dirty="0" smtClean="0"/>
              <a:t>standards.</a:t>
            </a:r>
            <a:endParaRPr lang="en-US" sz="1600" dirty="0"/>
          </a:p>
        </p:txBody>
      </p:sp>
    </p:spTree>
    <p:extLst>
      <p:ext uri="{BB962C8B-B14F-4D97-AF65-F5344CB8AC3E}">
        <p14:creationId xmlns:p14="http://schemas.microsoft.com/office/powerpoint/2010/main" val="3653523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05113" y="348792"/>
            <a:ext cx="6979745" cy="1121789"/>
          </a:xfrm>
        </p:spPr>
        <p:txBody>
          <a:bodyPr>
            <a:normAutofit/>
          </a:bodyPr>
          <a:lstStyle/>
          <a:p>
            <a:pPr algn="ctr"/>
            <a:r>
              <a:rPr lang="en-US" sz="3200" u="sng" dirty="0" smtClean="0"/>
              <a:t>Part 3 :- Content </a:t>
            </a:r>
            <a:r>
              <a:rPr lang="en-US" sz="3200" u="sng" dirty="0" smtClean="0"/>
              <a:t>Calendar </a:t>
            </a:r>
            <a:endParaRPr lang="en-US" sz="3200" u="sng"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706251" y="1819373"/>
            <a:ext cx="9080156" cy="4784250"/>
          </a:xfrm>
          <a:prstGeom prst="rect">
            <a:avLst/>
          </a:prstGeom>
        </p:spPr>
      </p:pic>
    </p:spTree>
    <p:extLst>
      <p:ext uri="{BB962C8B-B14F-4D97-AF65-F5344CB8AC3E}">
        <p14:creationId xmlns:p14="http://schemas.microsoft.com/office/powerpoint/2010/main" val="7354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375555" y="94268"/>
            <a:ext cx="8408709" cy="914400"/>
          </a:xfrm>
        </p:spPr>
        <p:txBody>
          <a:bodyPr>
            <a:noAutofit/>
          </a:bodyPr>
          <a:lstStyle/>
          <a:p>
            <a:r>
              <a:rPr lang="en-US" sz="2800" b="1" u="sng" dirty="0"/>
              <a:t>S</a:t>
            </a:r>
            <a:r>
              <a:rPr lang="en-US" sz="2800" b="1" u="sng" dirty="0" smtClean="0"/>
              <a:t>trategy, Aim </a:t>
            </a:r>
            <a:r>
              <a:rPr lang="en-US" sz="2800" b="1" u="sng" dirty="0" smtClean="0"/>
              <a:t>&amp; </a:t>
            </a:r>
            <a:r>
              <a:rPr lang="en-US" sz="2800" b="1" u="sng" dirty="0" smtClean="0"/>
              <a:t>Idea behind </a:t>
            </a:r>
            <a:r>
              <a:rPr lang="en-US" sz="2800" b="1" u="sng" dirty="0"/>
              <a:t>T</a:t>
            </a:r>
            <a:r>
              <a:rPr lang="en-US" sz="2800" b="1" u="sng" dirty="0" smtClean="0"/>
              <a:t>he Story</a:t>
            </a:r>
            <a:endParaRPr lang="en-US" sz="2800" b="1" u="sng" dirty="0"/>
          </a:p>
        </p:txBody>
      </p:sp>
      <p:sp>
        <p:nvSpPr>
          <p:cNvPr id="3" name="Text Placeholder 2"/>
          <p:cNvSpPr>
            <a:spLocks noGrp="1"/>
          </p:cNvSpPr>
          <p:nvPr>
            <p:ph type="body" idx="1"/>
          </p:nvPr>
        </p:nvSpPr>
        <p:spPr>
          <a:xfrm>
            <a:off x="5401559" y="2025797"/>
            <a:ext cx="6457359" cy="3497345"/>
          </a:xfrm>
        </p:spPr>
        <p:txBody>
          <a:bodyPr>
            <a:normAutofit/>
          </a:bodyPr>
          <a:lstStyle/>
          <a:p>
            <a:r>
              <a:rPr lang="en-US" dirty="0"/>
              <a:t>The strategy behind this “Q&amp;A” strategy is </a:t>
            </a:r>
            <a:r>
              <a:rPr lang="en-US" dirty="0" smtClean="0"/>
              <a:t>to educate followers </a:t>
            </a:r>
            <a:r>
              <a:rPr lang="en-US" dirty="0"/>
              <a:t>about the importance of sun </a:t>
            </a:r>
            <a:r>
              <a:rPr lang="en-US" dirty="0" smtClean="0"/>
              <a:t>protection </a:t>
            </a:r>
            <a:r>
              <a:rPr lang="en-US" dirty="0"/>
              <a:t>regardless of the weather. By </a:t>
            </a:r>
            <a:r>
              <a:rPr lang="en-US" dirty="0" smtClean="0"/>
              <a:t>addressing common </a:t>
            </a:r>
            <a:r>
              <a:rPr lang="en-US" dirty="0"/>
              <a:t>misconceptions like only needing </a:t>
            </a:r>
            <a:r>
              <a:rPr lang="en-US" dirty="0" smtClean="0"/>
              <a:t>sunscreen </a:t>
            </a:r>
            <a:r>
              <a:rPr lang="en-US" dirty="0"/>
              <a:t>on sunny days, </a:t>
            </a:r>
            <a:r>
              <a:rPr lang="en-US" dirty="0" smtClean="0"/>
              <a:t>sugar sunscreen  </a:t>
            </a:r>
            <a:r>
              <a:rPr lang="en-US" dirty="0"/>
              <a:t>India </a:t>
            </a:r>
            <a:r>
              <a:rPr lang="en-US" dirty="0" smtClean="0"/>
              <a:t>aims </a:t>
            </a:r>
            <a:r>
              <a:rPr lang="en-US" dirty="0"/>
              <a:t>to emphasize the importance of UV protection </a:t>
            </a:r>
            <a:r>
              <a:rPr lang="en-US" dirty="0" smtClean="0"/>
              <a:t>for </a:t>
            </a:r>
            <a:r>
              <a:rPr lang="en-US" dirty="0"/>
              <a:t>healthy skin</a:t>
            </a:r>
            <a:r>
              <a:rPr lang="en-US" dirty="0" smtClean="0"/>
              <a:t>. </a:t>
            </a:r>
          </a:p>
          <a:p>
            <a:r>
              <a:rPr lang="en-US" dirty="0" smtClean="0"/>
              <a:t>The </a:t>
            </a:r>
            <a:r>
              <a:rPr lang="en-US" dirty="0"/>
              <a:t>idea is that by having these engaging stories </a:t>
            </a:r>
            <a:r>
              <a:rPr lang="en-US" dirty="0" smtClean="0"/>
              <a:t>such as </a:t>
            </a:r>
            <a:r>
              <a:rPr lang="en-US" dirty="0"/>
              <a:t>the Q&amp;A format it would engage followers </a:t>
            </a:r>
            <a:r>
              <a:rPr lang="en-US" dirty="0" smtClean="0"/>
              <a:t>and </a:t>
            </a:r>
            <a:r>
              <a:rPr lang="en-US" dirty="0"/>
              <a:t>position the brand as a trusted source of </a:t>
            </a:r>
            <a:r>
              <a:rPr lang="en-US" dirty="0" smtClean="0"/>
              <a:t>skincare advice</a:t>
            </a:r>
            <a:endParaRPr lang="en-US" dirty="0"/>
          </a:p>
        </p:txBody>
      </p:sp>
      <p:pic>
        <p:nvPicPr>
          <p:cNvPr id="4" name="Picture 3"/>
          <p:cNvPicPr>
            <a:picLocks noChangeAspect="1"/>
          </p:cNvPicPr>
          <p:nvPr/>
        </p:nvPicPr>
        <p:blipFill>
          <a:blip r:embed="rId2"/>
          <a:stretch>
            <a:fillRect/>
          </a:stretch>
        </p:blipFill>
        <p:spPr>
          <a:xfrm>
            <a:off x="1819372" y="1366887"/>
            <a:ext cx="2960017" cy="5090473"/>
          </a:xfrm>
          <a:prstGeom prst="rect">
            <a:avLst/>
          </a:prstGeom>
        </p:spPr>
      </p:pic>
    </p:spTree>
    <p:extLst>
      <p:ext uri="{BB962C8B-B14F-4D97-AF65-F5344CB8AC3E}">
        <p14:creationId xmlns:p14="http://schemas.microsoft.com/office/powerpoint/2010/main" val="1833507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12884" y="367645"/>
            <a:ext cx="9364726" cy="782425"/>
          </a:xfrm>
        </p:spPr>
        <p:txBody>
          <a:bodyPr>
            <a:normAutofit/>
          </a:bodyPr>
          <a:lstStyle/>
          <a:p>
            <a:r>
              <a:rPr lang="en-US" sz="3200" u="sng" dirty="0" smtClean="0"/>
              <a:t>Strategy </a:t>
            </a:r>
            <a:r>
              <a:rPr lang="en-US" sz="3200" u="sng" dirty="0"/>
              <a:t>&amp; I</a:t>
            </a:r>
            <a:r>
              <a:rPr lang="en-US" sz="3200" u="sng" dirty="0" smtClean="0"/>
              <a:t>dea </a:t>
            </a:r>
            <a:r>
              <a:rPr lang="en-US" sz="3200" u="sng" dirty="0"/>
              <a:t>behind the </a:t>
            </a:r>
            <a:r>
              <a:rPr lang="en-US" sz="3200" u="sng" dirty="0" smtClean="0"/>
              <a:t>Post</a:t>
            </a:r>
            <a:endParaRPr lang="en-US" sz="3200" u="sng" dirty="0"/>
          </a:p>
        </p:txBody>
      </p:sp>
      <p:sp>
        <p:nvSpPr>
          <p:cNvPr id="3" name="Text Placeholder 2"/>
          <p:cNvSpPr>
            <a:spLocks noGrp="1"/>
          </p:cNvSpPr>
          <p:nvPr>
            <p:ph type="body" idx="1"/>
          </p:nvPr>
        </p:nvSpPr>
        <p:spPr>
          <a:xfrm>
            <a:off x="7418895" y="904972"/>
            <a:ext cx="4085716" cy="5857981"/>
          </a:xfrm>
        </p:spPr>
        <p:txBody>
          <a:bodyPr>
            <a:normAutofit/>
          </a:bodyPr>
          <a:lstStyle/>
          <a:p>
            <a:r>
              <a:rPr lang="en-US" dirty="0"/>
              <a:t>The sugar contour De force mini  blush  post would help promote Long lasting  formula for an all day radiant flush .The Soft powder   blends easily   evenly on the skin adds  a natural glow to the face , known known for controlling shine . It transform your skin  from forgettable to flawless with a pretty pop  of </a:t>
            </a:r>
            <a:r>
              <a:rPr lang="en-US" dirty="0" smtClean="0"/>
              <a:t>color </a:t>
            </a:r>
            <a:r>
              <a:rPr lang="en-US" dirty="0"/>
              <a:t>from the </a:t>
            </a:r>
            <a:r>
              <a:rPr lang="en-US" b="1" dirty="0"/>
              <a:t>Sugar contour De Force  mini blush </a:t>
            </a:r>
            <a:r>
              <a:rPr lang="en-US" dirty="0"/>
              <a:t>light and infinity </a:t>
            </a:r>
            <a:r>
              <a:rPr lang="en-US" dirty="0" smtClean="0"/>
              <a:t>bendable,  </a:t>
            </a:r>
            <a:r>
              <a:rPr lang="en-US" dirty="0"/>
              <a:t>a kiss  of this blush on your cheeks is all it takes to make you look radiant with minimal effort. It  is Paraben free , mineral oil free and   cruelty </a:t>
            </a:r>
            <a:r>
              <a:rPr lang="en-US" dirty="0" smtClean="0"/>
              <a:t>free</a:t>
            </a:r>
          </a:p>
        </p:txBody>
      </p:sp>
      <p:pic>
        <p:nvPicPr>
          <p:cNvPr id="4" name="Picture 3"/>
          <p:cNvPicPr>
            <a:picLocks noChangeAspect="1"/>
          </p:cNvPicPr>
          <p:nvPr/>
        </p:nvPicPr>
        <p:blipFill>
          <a:blip r:embed="rId2"/>
          <a:stretch>
            <a:fillRect/>
          </a:stretch>
        </p:blipFill>
        <p:spPr>
          <a:xfrm>
            <a:off x="1043719" y="1517714"/>
            <a:ext cx="5937268" cy="5090475"/>
          </a:xfrm>
          <a:prstGeom prst="rect">
            <a:avLst/>
          </a:prstGeom>
        </p:spPr>
      </p:pic>
    </p:spTree>
    <p:extLst>
      <p:ext uri="{BB962C8B-B14F-4D97-AF65-F5344CB8AC3E}">
        <p14:creationId xmlns:p14="http://schemas.microsoft.com/office/powerpoint/2010/main" val="1500713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3917" y="914400"/>
            <a:ext cx="9916998" cy="4486463"/>
          </a:xfrm>
        </p:spPr>
        <p:txBody>
          <a:bodyPr>
            <a:normAutofit fontScale="92500" lnSpcReduction="10000"/>
          </a:bodyPr>
          <a:lstStyle/>
          <a:p>
            <a:r>
              <a:rPr lang="en-US" sz="1900" b="1" dirty="0">
                <a:effectLst>
                  <a:outerShdw blurRad="38100" dist="38100" dir="2700000" algn="tl">
                    <a:srgbClr val="000000">
                      <a:alpha val="43137"/>
                    </a:srgbClr>
                  </a:outerShdw>
                </a:effectLst>
              </a:rPr>
              <a:t>Content </a:t>
            </a:r>
            <a:r>
              <a:rPr lang="en-US" sz="1900" b="1" dirty="0" smtClean="0">
                <a:effectLst>
                  <a:outerShdw blurRad="38100" dist="38100" dir="2700000" algn="tl">
                    <a:srgbClr val="000000">
                      <a:alpha val="43137"/>
                    </a:srgbClr>
                  </a:outerShdw>
                </a:effectLst>
              </a:rPr>
              <a:t>Ideas</a:t>
            </a:r>
          </a:p>
          <a:p>
            <a:r>
              <a:rPr lang="en-US" sz="1700" dirty="0" smtClean="0">
                <a:effectLst>
                  <a:outerShdw blurRad="38100" dist="38100" dir="2700000" algn="tl">
                    <a:srgbClr val="000000">
                      <a:alpha val="43137"/>
                    </a:srgbClr>
                  </a:outerShdw>
                </a:effectLst>
              </a:rPr>
              <a:t>- </a:t>
            </a:r>
            <a:r>
              <a:rPr lang="en-US" sz="1700" dirty="0" smtClean="0"/>
              <a:t>Unlock </a:t>
            </a:r>
            <a:r>
              <a:rPr lang="en-US" sz="1700" dirty="0"/>
              <a:t>a glowing complexion with our sugar-infused products, leveraging the natural exfoliating power of sugar granules to gently remove dead skin, enhance texture, and impart a radiant glow, suitable for all skin </a:t>
            </a:r>
            <a:r>
              <a:rPr lang="en-US" sz="1700" dirty="0" smtClean="0"/>
              <a:t>types.</a:t>
            </a:r>
          </a:p>
          <a:p>
            <a:r>
              <a:rPr lang="en-US" sz="1700" dirty="0" smtClean="0"/>
              <a:t>- Experience </a:t>
            </a:r>
            <a:r>
              <a:rPr lang="en-US" sz="1700" dirty="0"/>
              <a:t>deep hydration and soothing care with our cosmetics, where sugar acts as a natural humectant, attracting and retaining moisture to keep your skin plump and </a:t>
            </a:r>
            <a:r>
              <a:rPr lang="en-US" sz="1700" dirty="0" smtClean="0"/>
              <a:t>well-hydrated</a:t>
            </a:r>
          </a:p>
          <a:p>
            <a:r>
              <a:rPr lang="en-US" sz="1700" dirty="0" smtClean="0"/>
              <a:t>- Indulge </a:t>
            </a:r>
            <a:r>
              <a:rPr lang="en-US" sz="1700" dirty="0"/>
              <a:t>in the delightful aromas and eco-friendly benefits of our sugar cosmetics. Crafted from sustainably sourced sugar and enriched with natural scents like vanilla and </a:t>
            </a:r>
            <a:r>
              <a:rPr lang="en-US" sz="1700" dirty="0" smtClean="0"/>
              <a:t>citrus</a:t>
            </a:r>
            <a:r>
              <a:rPr lang="en-US" sz="1700" dirty="0"/>
              <a:t>.</a:t>
            </a:r>
          </a:p>
          <a:p>
            <a:r>
              <a:rPr lang="en-US" sz="1700" dirty="0" smtClean="0">
                <a:effectLst>
                  <a:outerShdw blurRad="38100" dist="38100" dir="2700000" algn="tl">
                    <a:srgbClr val="000000">
                      <a:alpha val="43137"/>
                    </a:srgbClr>
                  </a:outerShdw>
                </a:effectLst>
              </a:rPr>
              <a:t>  </a:t>
            </a:r>
            <a:r>
              <a:rPr lang="en-US" sz="1700" b="1" dirty="0" smtClean="0">
                <a:effectLst>
                  <a:outerShdw blurRad="38100" dist="38100" dir="2700000" algn="tl">
                    <a:srgbClr val="000000">
                      <a:alpha val="43137"/>
                    </a:srgbClr>
                  </a:outerShdw>
                </a:effectLst>
              </a:rPr>
              <a:t>Marketing Strategies</a:t>
            </a:r>
            <a:r>
              <a:rPr lang="en-US" sz="1700" dirty="0" smtClean="0">
                <a:effectLst>
                  <a:outerShdw blurRad="38100" dist="38100" dir="2700000" algn="tl">
                    <a:srgbClr val="000000">
                      <a:alpha val="43137"/>
                    </a:srgbClr>
                  </a:outerShdw>
                </a:effectLst>
              </a:rPr>
              <a:t>:</a:t>
            </a:r>
          </a:p>
          <a:p>
            <a:pPr marL="285750" indent="-285750">
              <a:buFontTx/>
              <a:buChar char="-"/>
            </a:pPr>
            <a:r>
              <a:rPr lang="en-US" sz="1700" dirty="0" smtClean="0"/>
              <a:t>Utilize </a:t>
            </a:r>
            <a:r>
              <a:rPr lang="en-US" sz="1700" dirty="0"/>
              <a:t>platforms like Instagram, TikTok, and Pinterest to showcase the sensory and visual appeal of sugar cosmetics. </a:t>
            </a:r>
            <a:endParaRPr lang="en-US" sz="1700" dirty="0" smtClean="0"/>
          </a:p>
          <a:p>
            <a:r>
              <a:rPr lang="en-US" sz="1700" dirty="0" smtClean="0"/>
              <a:t>- Market </a:t>
            </a:r>
            <a:r>
              <a:rPr lang="en-US" sz="1700" dirty="0"/>
              <a:t>the sustainable and eco-friendly aspects of sugar cosmetics, emphasizing responsibly sourced sugar and cruelty-free formulations. </a:t>
            </a:r>
            <a:endParaRPr lang="en-US" sz="1700" dirty="0" smtClean="0"/>
          </a:p>
          <a:p>
            <a:r>
              <a:rPr lang="en-US" sz="1700" dirty="0" smtClean="0"/>
              <a:t>- Host </a:t>
            </a:r>
            <a:r>
              <a:rPr lang="en-US" sz="1700" dirty="0"/>
              <a:t>pop-up events, virtual try-ons, or DIY beauty workshops that allow customers to experience the benefits of sugar cosmetics firsthand. </a:t>
            </a:r>
          </a:p>
        </p:txBody>
      </p:sp>
    </p:spTree>
    <p:extLst>
      <p:ext uri="{BB962C8B-B14F-4D97-AF65-F5344CB8AC3E}">
        <p14:creationId xmlns:p14="http://schemas.microsoft.com/office/powerpoint/2010/main" val="12308006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71480" y="593889"/>
            <a:ext cx="8733131" cy="622169"/>
          </a:xfrm>
        </p:spPr>
        <p:txBody>
          <a:bodyPr>
            <a:noAutofit/>
          </a:bodyPr>
          <a:lstStyle/>
          <a:p>
            <a:r>
              <a:rPr lang="en-US" sz="2400" u="sng" dirty="0"/>
              <a:t>Part 4: Content Creation and </a:t>
            </a:r>
            <a:r>
              <a:rPr lang="en-US" sz="2400" u="sng" dirty="0" smtClean="0"/>
              <a:t>Curation </a:t>
            </a:r>
            <a:endParaRPr lang="en-US" sz="2400" u="sng" dirty="0"/>
          </a:p>
        </p:txBody>
      </p:sp>
      <p:sp>
        <p:nvSpPr>
          <p:cNvPr id="3" name="Text Placeholder 2"/>
          <p:cNvSpPr>
            <a:spLocks noGrp="1"/>
          </p:cNvSpPr>
          <p:nvPr>
            <p:ph type="body" idx="1"/>
          </p:nvPr>
        </p:nvSpPr>
        <p:spPr>
          <a:xfrm>
            <a:off x="1668544" y="1385741"/>
            <a:ext cx="8346631" cy="4637986"/>
          </a:xfrm>
        </p:spPr>
        <p:txBody>
          <a:bodyPr>
            <a:normAutofit lnSpcReduction="10000"/>
          </a:bodyPr>
          <a:lstStyle/>
          <a:p>
            <a:r>
              <a:rPr lang="en-US" sz="2000" dirty="0" smtClean="0"/>
              <a:t>Post Creation:</a:t>
            </a:r>
            <a:endParaRPr lang="en-US" sz="2000" dirty="0">
              <a:solidFill>
                <a:srgbClr val="FF0000"/>
              </a:solidFill>
            </a:endParaRPr>
          </a:p>
          <a:p>
            <a:r>
              <a:rPr lang="en-US" sz="2000" dirty="0" smtClean="0"/>
              <a:t>Content </a:t>
            </a:r>
            <a:r>
              <a:rPr lang="en-US" sz="2000" dirty="0"/>
              <a:t>Categories</a:t>
            </a:r>
            <a:r>
              <a:rPr lang="en-US" dirty="0" smtClean="0"/>
              <a:t>:</a:t>
            </a:r>
          </a:p>
          <a:p>
            <a:r>
              <a:rPr lang="en-US" dirty="0" smtClean="0"/>
              <a:t> </a:t>
            </a:r>
            <a:r>
              <a:rPr lang="en-US" dirty="0"/>
              <a:t>Come up with three different content formats relevant to the </a:t>
            </a:r>
            <a:r>
              <a:rPr lang="en-US" dirty="0" smtClean="0"/>
              <a:t>chosen </a:t>
            </a:r>
            <a:r>
              <a:rPr lang="en-US" dirty="0"/>
              <a:t>topic or industry. Research </a:t>
            </a:r>
            <a:r>
              <a:rPr lang="en-US" dirty="0" smtClean="0"/>
              <a:t>and Brainstorm: </a:t>
            </a:r>
            <a:r>
              <a:rPr lang="en-US" dirty="0"/>
              <a:t>Research trending topics, industry news, or </a:t>
            </a:r>
            <a:r>
              <a:rPr lang="en-US" dirty="0" smtClean="0"/>
              <a:t>audience </a:t>
            </a:r>
            <a:r>
              <a:rPr lang="en-US" dirty="0"/>
              <a:t>interests within each category. Brainstorm ideas for social media posts that align with </a:t>
            </a:r>
            <a:r>
              <a:rPr lang="en-US" dirty="0" smtClean="0"/>
              <a:t>each </a:t>
            </a:r>
            <a:r>
              <a:rPr lang="en-US" dirty="0"/>
              <a:t>category. Write </a:t>
            </a:r>
            <a:r>
              <a:rPr lang="en-US" dirty="0" smtClean="0"/>
              <a:t>complete content/ caption </a:t>
            </a:r>
            <a:r>
              <a:rPr lang="en-US" dirty="0"/>
              <a:t>along with </a:t>
            </a:r>
            <a:r>
              <a:rPr lang="en-US" dirty="0" smtClean="0"/>
              <a:t>the CTAs.</a:t>
            </a:r>
          </a:p>
          <a:p>
            <a:endParaRPr lang="en-US" dirty="0" smtClean="0"/>
          </a:p>
          <a:p>
            <a:r>
              <a:rPr lang="en-US" dirty="0" smtClean="0"/>
              <a:t>Format </a:t>
            </a:r>
            <a:r>
              <a:rPr lang="en-US" dirty="0" smtClean="0"/>
              <a:t>1: Static post on de force mini blush</a:t>
            </a:r>
          </a:p>
          <a:p>
            <a:endParaRPr lang="en-US" dirty="0"/>
          </a:p>
          <a:p>
            <a:r>
              <a:rPr lang="en-US" dirty="0" smtClean="0"/>
              <a:t>Format 2 : Reel post on sugar crayon lipstick</a:t>
            </a:r>
          </a:p>
          <a:p>
            <a:endParaRPr lang="en-US" dirty="0"/>
          </a:p>
          <a:p>
            <a:r>
              <a:rPr lang="en-US" dirty="0" smtClean="0"/>
              <a:t>Format 3 : Festive Post on a makeup kit</a:t>
            </a:r>
            <a:endParaRPr lang="en-US" dirty="0"/>
          </a:p>
        </p:txBody>
      </p:sp>
    </p:spTree>
    <p:extLst>
      <p:ext uri="{BB962C8B-B14F-4D97-AF65-F5344CB8AC3E}">
        <p14:creationId xmlns:p14="http://schemas.microsoft.com/office/powerpoint/2010/main" val="3431680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5865" y="631596"/>
            <a:ext cx="6353666" cy="612743"/>
          </a:xfrm>
        </p:spPr>
        <p:txBody>
          <a:bodyPr>
            <a:noAutofit/>
          </a:bodyPr>
          <a:lstStyle/>
          <a:p>
            <a:r>
              <a:rPr lang="en-US" sz="2000" b="1" u="sng" dirty="0" smtClean="0"/>
              <a:t>Format 1-Static Post on De Force Mini Blush</a:t>
            </a:r>
            <a:endParaRPr lang="en-US" sz="2000" b="1" u="sng" dirty="0"/>
          </a:p>
        </p:txBody>
      </p:sp>
      <p:sp>
        <p:nvSpPr>
          <p:cNvPr id="3" name="Text Placeholder 2"/>
          <p:cNvSpPr>
            <a:spLocks noGrp="1"/>
          </p:cNvSpPr>
          <p:nvPr>
            <p:ph type="body" idx="1"/>
          </p:nvPr>
        </p:nvSpPr>
        <p:spPr>
          <a:xfrm>
            <a:off x="725864" y="1385740"/>
            <a:ext cx="6023728" cy="4524170"/>
          </a:xfrm>
        </p:spPr>
        <p:txBody>
          <a:bodyPr>
            <a:normAutofit lnSpcReduction="10000"/>
          </a:bodyPr>
          <a:lstStyle/>
          <a:p>
            <a:r>
              <a:rPr lang="en-US" b="1" dirty="0"/>
              <a:t>Caption: </a:t>
            </a:r>
            <a:endParaRPr lang="en-US" b="1" dirty="0" smtClean="0"/>
          </a:p>
          <a:p>
            <a:r>
              <a:rPr lang="en-US" dirty="0" smtClean="0"/>
              <a:t>"</a:t>
            </a:r>
            <a:r>
              <a:rPr lang="en-US" dirty="0"/>
              <a:t>Unleash your inner beauty with Deforce Blush by Sugar Cosmetics! Elevate your makeup game with our latest blush collection, featuring stunning shades that complement every skin tone. From soft rosy hues to vibrant peachy tones, each blush is finely milled for a smooth, </a:t>
            </a:r>
            <a:r>
              <a:rPr lang="en-US" dirty="0" smtClean="0"/>
              <a:t>bendable </a:t>
            </a:r>
            <a:r>
              <a:rPr lang="en-US" dirty="0"/>
              <a:t>finish that lasts all day. Add a pop of color to your cheeks and radiate confidence wherever you go! Available now, get ready to blush with attitude</a:t>
            </a:r>
            <a:r>
              <a:rPr lang="en-US" dirty="0" smtClean="0"/>
              <a:t>!</a:t>
            </a:r>
          </a:p>
          <a:p>
            <a:endParaRPr lang="en-US" dirty="0"/>
          </a:p>
          <a:p>
            <a:r>
              <a:rPr lang="en-US" b="1" dirty="0" smtClean="0"/>
              <a:t>Hashtags: </a:t>
            </a:r>
          </a:p>
          <a:p>
            <a:r>
              <a:rPr lang="en-US" dirty="0" smtClean="0"/>
              <a:t>#</a:t>
            </a:r>
            <a:r>
              <a:rPr lang="en-US" dirty="0"/>
              <a:t>DeforceBlush </a:t>
            </a:r>
            <a:r>
              <a:rPr lang="en-US" dirty="0" smtClean="0"/>
              <a:t>#Sugar Cosmetics </a:t>
            </a:r>
            <a:r>
              <a:rPr lang="en-US" dirty="0"/>
              <a:t>#Blush </a:t>
            </a:r>
            <a:r>
              <a:rPr lang="en-US" dirty="0" smtClean="0"/>
              <a:t>With Attitude"</a:t>
            </a:r>
            <a:endParaRPr lang="en-US" dirty="0"/>
          </a:p>
          <a:p>
            <a:r>
              <a:rPr lang="en-US" dirty="0" smtClean="0"/>
              <a:t> </a:t>
            </a:r>
            <a:endParaRPr lang="en-US" dirty="0"/>
          </a:p>
        </p:txBody>
      </p:sp>
      <p:pic>
        <p:nvPicPr>
          <p:cNvPr id="4" name="Picture 3"/>
          <p:cNvPicPr>
            <a:picLocks noChangeAspect="1"/>
          </p:cNvPicPr>
          <p:nvPr/>
        </p:nvPicPr>
        <p:blipFill>
          <a:blip r:embed="rId2"/>
          <a:stretch>
            <a:fillRect/>
          </a:stretch>
        </p:blipFill>
        <p:spPr>
          <a:xfrm>
            <a:off x="7315200" y="716437"/>
            <a:ext cx="4600302" cy="5656083"/>
          </a:xfrm>
          <a:prstGeom prst="rect">
            <a:avLst/>
          </a:prstGeom>
        </p:spPr>
      </p:pic>
    </p:spTree>
    <p:extLst>
      <p:ext uri="{BB962C8B-B14F-4D97-AF65-F5344CB8AC3E}">
        <p14:creationId xmlns:p14="http://schemas.microsoft.com/office/powerpoint/2010/main" val="3138979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99620" y="848412"/>
            <a:ext cx="6202837" cy="1018095"/>
          </a:xfrm>
        </p:spPr>
        <p:txBody>
          <a:bodyPr>
            <a:normAutofit/>
          </a:bodyPr>
          <a:lstStyle/>
          <a:p>
            <a:r>
              <a:rPr lang="en-US" sz="2000" b="1" u="sng" dirty="0" smtClean="0"/>
              <a:t>Format 2 – Reel Post on  </a:t>
            </a:r>
            <a:r>
              <a:rPr lang="en-US" sz="2000" b="1" u="sng" dirty="0" smtClean="0"/>
              <a:t>Crayon</a:t>
            </a:r>
            <a:r>
              <a:rPr lang="en-US" sz="2000" b="1" u="sng" dirty="0" smtClean="0"/>
              <a:t> </a:t>
            </a:r>
            <a:r>
              <a:rPr lang="en-US" sz="2000" b="1" u="sng" dirty="0" smtClean="0"/>
              <a:t>Lipstick</a:t>
            </a:r>
            <a:endParaRPr lang="en-US" sz="2000" b="1" u="sng" dirty="0"/>
          </a:p>
        </p:txBody>
      </p:sp>
      <p:sp>
        <p:nvSpPr>
          <p:cNvPr id="3" name="Text Placeholder 2"/>
          <p:cNvSpPr>
            <a:spLocks noGrp="1"/>
          </p:cNvSpPr>
          <p:nvPr>
            <p:ph type="body" idx="1"/>
          </p:nvPr>
        </p:nvSpPr>
        <p:spPr>
          <a:xfrm>
            <a:off x="707010" y="1866507"/>
            <a:ext cx="6278251" cy="4194928"/>
          </a:xfrm>
        </p:spPr>
        <p:txBody>
          <a:bodyPr/>
          <a:lstStyle/>
          <a:p>
            <a:r>
              <a:rPr lang="en-US" b="1" dirty="0" smtClean="0"/>
              <a:t>Caption :</a:t>
            </a:r>
          </a:p>
          <a:p>
            <a:r>
              <a:rPr lang="en-US" dirty="0" smtClean="0"/>
              <a:t> “Matte as Hell and twice as chic”.</a:t>
            </a:r>
          </a:p>
          <a:p>
            <a:endParaRPr lang="en-US" dirty="0"/>
          </a:p>
          <a:p>
            <a:endParaRPr lang="en-US" b="1" dirty="0" smtClean="0"/>
          </a:p>
          <a:p>
            <a:endParaRPr lang="en-US" b="1" dirty="0"/>
          </a:p>
          <a:p>
            <a:r>
              <a:rPr lang="en-US" b="1" dirty="0" smtClean="0"/>
              <a:t>Hashtags :</a:t>
            </a:r>
          </a:p>
          <a:p>
            <a:r>
              <a:rPr lang="en-US" dirty="0" smtClean="0"/>
              <a:t>#Sugar Matte #Crayon Perfection </a:t>
            </a:r>
            <a:endParaRPr lang="en-US" dirty="0" smtClean="0"/>
          </a:p>
          <a:p>
            <a:endParaRPr lang="en-US" dirty="0"/>
          </a:p>
          <a:p>
            <a:r>
              <a:rPr lang="en-US" sz="1600" dirty="0" smtClean="0"/>
              <a:t> </a:t>
            </a:r>
          </a:p>
        </p:txBody>
      </p:sp>
      <p:pic>
        <p:nvPicPr>
          <p:cNvPr id="4" name="Picture 3"/>
          <p:cNvPicPr>
            <a:picLocks noChangeAspect="1"/>
          </p:cNvPicPr>
          <p:nvPr/>
        </p:nvPicPr>
        <p:blipFill>
          <a:blip r:embed="rId2"/>
          <a:stretch>
            <a:fillRect/>
          </a:stretch>
        </p:blipFill>
        <p:spPr>
          <a:xfrm>
            <a:off x="5969858" y="1168924"/>
            <a:ext cx="5927340" cy="4958499"/>
          </a:xfrm>
          <a:prstGeom prst="rect">
            <a:avLst/>
          </a:prstGeom>
        </p:spPr>
      </p:pic>
    </p:spTree>
    <p:extLst>
      <p:ext uri="{BB962C8B-B14F-4D97-AF65-F5344CB8AC3E}">
        <p14:creationId xmlns:p14="http://schemas.microsoft.com/office/powerpoint/2010/main" val="22232549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3130" y="226243"/>
            <a:ext cx="8978229" cy="716437"/>
          </a:xfrm>
        </p:spPr>
        <p:txBody>
          <a:bodyPr>
            <a:normAutofit fontScale="90000"/>
          </a:bodyPr>
          <a:lstStyle/>
          <a:p>
            <a:r>
              <a:rPr lang="en-US" sz="4400" u="sng" dirty="0" smtClean="0"/>
              <a:t>Brand study [mission/values &amp; USP</a:t>
            </a:r>
            <a:r>
              <a:rPr lang="en-US" u="sng" dirty="0" smtClean="0"/>
              <a:t>]</a:t>
            </a:r>
            <a:endParaRPr lang="en-US" u="sng" dirty="0"/>
          </a:p>
        </p:txBody>
      </p:sp>
      <p:sp>
        <p:nvSpPr>
          <p:cNvPr id="3" name="Subtitle 2"/>
          <p:cNvSpPr>
            <a:spLocks noGrp="1"/>
          </p:cNvSpPr>
          <p:nvPr>
            <p:ph type="subTitle" idx="1"/>
          </p:nvPr>
        </p:nvSpPr>
        <p:spPr>
          <a:xfrm>
            <a:off x="1065229" y="1630838"/>
            <a:ext cx="10465707" cy="5147036"/>
          </a:xfrm>
        </p:spPr>
        <p:txBody>
          <a:bodyPr>
            <a:noAutofit/>
          </a:bodyPr>
          <a:lstStyle/>
          <a:p>
            <a:r>
              <a:rPr lang="en-US" sz="1600" b="1" dirty="0"/>
              <a:t>Sugar Cosmetics would aim to delve into the brand’s market positioning, consumer demographics, product offerings, and overall brand performance, especially since Sugar Cosmetics is known for its bold, vibrant product range and appeal to younger demographics</a:t>
            </a:r>
            <a:r>
              <a:rPr lang="en-US" sz="1600" dirty="0" smtClean="0"/>
              <a:t>.</a:t>
            </a:r>
          </a:p>
          <a:p>
            <a:endParaRPr lang="en-US" sz="1600" dirty="0" smtClean="0"/>
          </a:p>
          <a:p>
            <a:r>
              <a:rPr lang="en-US" sz="1600" b="1" dirty="0" smtClean="0"/>
              <a:t>Mission :</a:t>
            </a:r>
          </a:p>
          <a:p>
            <a:pPr marL="285750" indent="-285750">
              <a:buFontTx/>
              <a:buChar char="-"/>
            </a:pPr>
            <a:r>
              <a:rPr lang="en-US" sz="1600" dirty="0" smtClean="0"/>
              <a:t>To </a:t>
            </a:r>
            <a:r>
              <a:rPr lang="en-US" sz="1600" dirty="0"/>
              <a:t>provide high-quality, innovative beauty products tailored to suit the diverse needs and lifestyles of modern women. </a:t>
            </a:r>
            <a:endParaRPr lang="en-US" sz="1600" dirty="0" smtClean="0"/>
          </a:p>
          <a:p>
            <a:pPr marL="285750" indent="-285750">
              <a:buFontTx/>
              <a:buChar char="-"/>
            </a:pPr>
            <a:r>
              <a:rPr lang="en-US" sz="1600" dirty="0"/>
              <a:t>-</a:t>
            </a:r>
            <a:r>
              <a:rPr lang="en-US" sz="1600" dirty="0" smtClean="0"/>
              <a:t>The </a:t>
            </a:r>
            <a:r>
              <a:rPr lang="en-US" sz="1600" dirty="0"/>
              <a:t>brand is dedicated to empowering its customers by enhancing their natural beauty and boosting their confidence with accessible and trend-setting </a:t>
            </a:r>
            <a:r>
              <a:rPr lang="en-US" sz="1600" dirty="0" smtClean="0"/>
              <a:t>makeup</a:t>
            </a:r>
          </a:p>
          <a:p>
            <a:pPr marL="285750" indent="-285750">
              <a:buFontTx/>
              <a:buChar char="-"/>
            </a:pPr>
            <a:endParaRPr lang="en-US" sz="1600" dirty="0" smtClean="0"/>
          </a:p>
          <a:p>
            <a:r>
              <a:rPr lang="en-US" sz="1600" b="1" dirty="0" smtClean="0"/>
              <a:t>Values </a:t>
            </a:r>
            <a:r>
              <a:rPr lang="en-US" sz="1600" dirty="0" smtClean="0"/>
              <a:t>: </a:t>
            </a:r>
            <a:r>
              <a:rPr lang="en-US" sz="1600" dirty="0"/>
              <a:t>It  emphasizes bold, high-performance makeup products designed to suit every skin tone, promoting self-expression and confidence</a:t>
            </a:r>
            <a:r>
              <a:rPr lang="en-US" sz="1600" dirty="0" smtClean="0"/>
              <a:t>.</a:t>
            </a:r>
          </a:p>
          <a:p>
            <a:endParaRPr lang="en-US" sz="1600" dirty="0" smtClean="0"/>
          </a:p>
          <a:p>
            <a:r>
              <a:rPr lang="en-US" sz="1600" b="1" dirty="0" smtClean="0"/>
              <a:t>Unique </a:t>
            </a:r>
            <a:r>
              <a:rPr lang="en-US" sz="1600" b="1" dirty="0"/>
              <a:t>selling point </a:t>
            </a:r>
            <a:r>
              <a:rPr lang="en-US" sz="1600" dirty="0"/>
              <a:t>: </a:t>
            </a:r>
            <a:r>
              <a:rPr lang="en-US" sz="1600" dirty="0" smtClean="0"/>
              <a:t>Its </a:t>
            </a:r>
            <a:r>
              <a:rPr lang="en-US" sz="1600" dirty="0"/>
              <a:t>high-performance makeup tailored specifically for Indian skin tones and climates. The brand is celebrated for its youthful, trend-driven approach and commitment to cruelty-free and long-lasting products</a:t>
            </a:r>
            <a:r>
              <a:rPr lang="en-US" sz="1600" dirty="0" smtClean="0"/>
              <a:t>.</a:t>
            </a:r>
          </a:p>
          <a:p>
            <a:endParaRPr lang="en-US" sz="1600" dirty="0" smtClean="0"/>
          </a:p>
          <a:p>
            <a:r>
              <a:rPr lang="en-US" sz="1600" b="1" dirty="0" smtClean="0"/>
              <a:t>Brand </a:t>
            </a:r>
            <a:r>
              <a:rPr lang="en-US" sz="1600" b="1" dirty="0"/>
              <a:t>messaging </a:t>
            </a:r>
            <a:r>
              <a:rPr lang="en-US" sz="1600" dirty="0"/>
              <a:t>: Sugar Cosmetics: Bold, vibrant beauty for the fearless modern woman</a:t>
            </a:r>
            <a:r>
              <a:rPr lang="en-US" sz="1600" dirty="0" smtClean="0"/>
              <a:t>.“</a:t>
            </a:r>
          </a:p>
          <a:p>
            <a:endParaRPr lang="en-US" sz="1600" dirty="0" smtClean="0"/>
          </a:p>
          <a:p>
            <a:r>
              <a:rPr lang="en-US" sz="1600" b="1" dirty="0" smtClean="0"/>
              <a:t>Brand </a:t>
            </a:r>
            <a:r>
              <a:rPr lang="en-US" sz="1600" b="1" dirty="0"/>
              <a:t>tagline </a:t>
            </a:r>
            <a:r>
              <a:rPr lang="en-US" sz="1600" dirty="0"/>
              <a:t>: Rule the world, one look at a time."</a:t>
            </a:r>
          </a:p>
        </p:txBody>
      </p:sp>
    </p:spTree>
    <p:extLst>
      <p:ext uri="{BB962C8B-B14F-4D97-AF65-F5344CB8AC3E}">
        <p14:creationId xmlns:p14="http://schemas.microsoft.com/office/powerpoint/2010/main" val="32984726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65609" y="292231"/>
            <a:ext cx="5156462" cy="1423447"/>
          </a:xfrm>
        </p:spPr>
        <p:txBody>
          <a:bodyPr>
            <a:normAutofit/>
          </a:bodyPr>
          <a:lstStyle/>
          <a:p>
            <a:r>
              <a:rPr lang="en-US" sz="2000" b="1" u="sng" dirty="0" smtClean="0"/>
              <a:t>Format 3 :  </a:t>
            </a:r>
            <a:r>
              <a:rPr lang="en-US" sz="2000" b="1" u="sng" dirty="0"/>
              <a:t>Festive Post on a </a:t>
            </a:r>
            <a:r>
              <a:rPr lang="en-US" sz="2000" b="1" u="sng" dirty="0" smtClean="0"/>
              <a:t>makeup </a:t>
            </a:r>
            <a:r>
              <a:rPr lang="en-US" sz="2000" b="1" u="sng" dirty="0"/>
              <a:t>kit</a:t>
            </a:r>
            <a:br>
              <a:rPr lang="en-US" sz="2000" b="1" u="sng" dirty="0"/>
            </a:br>
            <a:endParaRPr lang="en-US" sz="2000" b="1" u="sng" dirty="0"/>
          </a:p>
        </p:txBody>
      </p:sp>
      <p:sp>
        <p:nvSpPr>
          <p:cNvPr id="3" name="Text Placeholder 2"/>
          <p:cNvSpPr>
            <a:spLocks noGrp="1"/>
          </p:cNvSpPr>
          <p:nvPr>
            <p:ph type="body" idx="1"/>
          </p:nvPr>
        </p:nvSpPr>
        <p:spPr>
          <a:xfrm>
            <a:off x="565609" y="1875934"/>
            <a:ext cx="5476728" cy="3954464"/>
          </a:xfrm>
        </p:spPr>
        <p:txBody>
          <a:bodyPr>
            <a:noAutofit/>
          </a:bodyPr>
          <a:lstStyle/>
          <a:p>
            <a:r>
              <a:rPr lang="en-US" sz="1600" b="1" dirty="0" smtClean="0"/>
              <a:t>Caption :</a:t>
            </a:r>
          </a:p>
          <a:p>
            <a:r>
              <a:rPr lang="en-US" sz="1400" b="1" dirty="0"/>
              <a:t> </a:t>
            </a:r>
            <a:r>
              <a:rPr lang="en-US" sz="1400" dirty="0"/>
              <a:t>✨ Celebrate Rama Navami in divine style with our exclusive Sugar Cosmetics Makeup Kit! </a:t>
            </a:r>
            <a:r>
              <a:rPr lang="en-US" sz="1400" dirty="0" smtClean="0"/>
              <a:t>🌟</a:t>
            </a:r>
          </a:p>
          <a:p>
            <a:r>
              <a:rPr lang="en-US" sz="1400" dirty="0" smtClean="0"/>
              <a:t>Designed </a:t>
            </a:r>
            <a:r>
              <a:rPr lang="en-US" sz="1400" dirty="0"/>
              <a:t>to add a celestial glow to your festive look, this limited-edition kit includes everything you need for a flawless finish</a:t>
            </a:r>
            <a:r>
              <a:rPr lang="en-US" sz="1400" dirty="0" smtClean="0"/>
              <a:t>:-</a:t>
            </a:r>
          </a:p>
          <a:p>
            <a:r>
              <a:rPr lang="en-US" sz="1400" dirty="0" smtClean="0"/>
              <a:t>.</a:t>
            </a:r>
          </a:p>
          <a:p>
            <a:r>
              <a:rPr lang="en-US" sz="1400" dirty="0" smtClean="0"/>
              <a:t> </a:t>
            </a:r>
            <a:r>
              <a:rPr lang="en-US" sz="1400" dirty="0"/>
              <a:t>💫 Luminous Foundation: For a seamless, radiant </a:t>
            </a:r>
            <a:r>
              <a:rPr lang="en-US" sz="1400" dirty="0" smtClean="0"/>
              <a:t>base</a:t>
            </a:r>
          </a:p>
          <a:p>
            <a:pPr marL="285750" indent="-285750">
              <a:buFontTx/>
              <a:buChar char="-"/>
            </a:pPr>
            <a:r>
              <a:rPr lang="en-US" sz="1400" dirty="0" smtClean="0"/>
              <a:t>🌸 </a:t>
            </a:r>
            <a:r>
              <a:rPr lang="en-US" sz="1400" dirty="0"/>
              <a:t>Petal-Soft Blush: To give your cheeks a natural, rosy </a:t>
            </a:r>
            <a:r>
              <a:rPr lang="en-US" sz="1400" dirty="0" smtClean="0"/>
              <a:t>flush</a:t>
            </a:r>
          </a:p>
          <a:p>
            <a:pPr marL="285750" indent="-285750">
              <a:buFontTx/>
              <a:buChar char="-"/>
            </a:pPr>
            <a:r>
              <a:rPr lang="en-US" sz="1400" dirty="0" smtClean="0"/>
              <a:t>- </a:t>
            </a:r>
            <a:r>
              <a:rPr lang="en-US" sz="1400" dirty="0"/>
              <a:t>🌟 Glimmering Eyeshadow Palette: Rich in pigments to create both subtle and dramatic eye </a:t>
            </a:r>
            <a:r>
              <a:rPr lang="en-US" sz="1400" dirty="0" smtClean="0"/>
              <a:t>looks.</a:t>
            </a:r>
          </a:p>
          <a:p>
            <a:pPr marL="285750" indent="-285750">
              <a:buFontTx/>
              <a:buChar char="-"/>
            </a:pPr>
            <a:r>
              <a:rPr lang="en-US" sz="1400" dirty="0" smtClean="0"/>
              <a:t>- </a:t>
            </a:r>
            <a:r>
              <a:rPr lang="en-US" sz="1400" dirty="0"/>
              <a:t>🌙 Long-lasting Lipstick: In vibrant shades that stay through the </a:t>
            </a:r>
            <a:r>
              <a:rPr lang="en-US" sz="1400" dirty="0" smtClean="0"/>
              <a:t>festivities</a:t>
            </a:r>
          </a:p>
          <a:p>
            <a:pPr marL="285750" indent="-285750">
              <a:buFontTx/>
              <a:buChar char="-"/>
            </a:pPr>
            <a:r>
              <a:rPr lang="en-US" sz="1400" dirty="0" smtClean="0"/>
              <a:t>- </a:t>
            </a:r>
            <a:r>
              <a:rPr lang="en-US" sz="1400" dirty="0"/>
              <a:t>✨ Highlighter: To add a heavenly sparkle to your overall </a:t>
            </a:r>
            <a:r>
              <a:rPr lang="en-US" sz="1400" dirty="0" smtClean="0"/>
              <a:t>look Grab </a:t>
            </a:r>
            <a:r>
              <a:rPr lang="en-US" sz="1400" dirty="0"/>
              <a:t>yours and shine with tradition and modernity this Rama Navami! </a:t>
            </a:r>
            <a:r>
              <a:rPr lang="en-US" sz="1400" dirty="0" smtClean="0"/>
              <a:t>🌈</a:t>
            </a:r>
            <a:endParaRPr lang="en-US" sz="1400" dirty="0"/>
          </a:p>
          <a:p>
            <a:r>
              <a:rPr lang="en-US" sz="1600" b="1" dirty="0" smtClean="0"/>
              <a:t>Hashtags </a:t>
            </a:r>
            <a:r>
              <a:rPr lang="en-US" sz="1600" dirty="0" smtClean="0"/>
              <a:t>:</a:t>
            </a:r>
          </a:p>
          <a:p>
            <a:r>
              <a:rPr lang="en-US" sz="1400" dirty="0" smtClean="0"/>
              <a:t>#Sugar Cosmetics </a:t>
            </a:r>
            <a:r>
              <a:rPr lang="en-US" sz="1400" dirty="0"/>
              <a:t>#RamaNavami </a:t>
            </a:r>
            <a:r>
              <a:rPr lang="en-US" sz="1400" dirty="0" smtClean="0"/>
              <a:t>#Festive Makeup #Beauty Essentials</a:t>
            </a:r>
            <a:endParaRPr lang="en-US" sz="1400" dirty="0" smtClean="0"/>
          </a:p>
        </p:txBody>
      </p:sp>
      <p:pic>
        <p:nvPicPr>
          <p:cNvPr id="5" name="Picture 4"/>
          <p:cNvPicPr>
            <a:picLocks noChangeAspect="1"/>
          </p:cNvPicPr>
          <p:nvPr/>
        </p:nvPicPr>
        <p:blipFill>
          <a:blip r:embed="rId2"/>
          <a:stretch>
            <a:fillRect/>
          </a:stretch>
        </p:blipFill>
        <p:spPr>
          <a:xfrm>
            <a:off x="6042336" y="829559"/>
            <a:ext cx="6149664" cy="5680935"/>
          </a:xfrm>
          <a:prstGeom prst="rect">
            <a:avLst/>
          </a:prstGeom>
        </p:spPr>
      </p:pic>
    </p:spTree>
    <p:extLst>
      <p:ext uri="{BB962C8B-B14F-4D97-AF65-F5344CB8AC3E}">
        <p14:creationId xmlns:p14="http://schemas.microsoft.com/office/powerpoint/2010/main" val="38374512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23583" y="160338"/>
            <a:ext cx="5646655" cy="886038"/>
          </a:xfrm>
        </p:spPr>
        <p:txBody>
          <a:bodyPr>
            <a:normAutofit/>
          </a:bodyPr>
          <a:lstStyle/>
          <a:p>
            <a:r>
              <a:rPr lang="en-US" sz="3600" u="sng" dirty="0" smtClean="0"/>
              <a:t>Instagram story</a:t>
            </a:r>
            <a:endParaRPr lang="en-US" sz="3600" u="sng" dirty="0"/>
          </a:p>
        </p:txBody>
      </p:sp>
      <p:sp>
        <p:nvSpPr>
          <p:cNvPr id="3" name="Text Placeholder 2"/>
          <p:cNvSpPr>
            <a:spLocks noGrp="1"/>
          </p:cNvSpPr>
          <p:nvPr>
            <p:ph type="body" idx="1"/>
          </p:nvPr>
        </p:nvSpPr>
        <p:spPr>
          <a:xfrm>
            <a:off x="3572758" y="848761"/>
            <a:ext cx="6297480" cy="914051"/>
          </a:xfrm>
        </p:spPr>
        <p:txBody>
          <a:bodyPr>
            <a:normAutofit/>
          </a:bodyPr>
          <a:lstStyle/>
          <a:p>
            <a:r>
              <a:rPr lang="en-US" sz="1200" u="sng" dirty="0">
                <a:solidFill>
                  <a:schemeClr val="accent6">
                    <a:lumMod val="75000"/>
                  </a:schemeClr>
                </a:solidFill>
              </a:rPr>
              <a:t>https://www.instagram.com/sugarcosmetics92?igsh=MXZzaXV2aGtjMzduaQ</a:t>
            </a:r>
            <a:r>
              <a:rPr lang="en-US" sz="1200" dirty="0">
                <a:solidFill>
                  <a:schemeClr val="accent6">
                    <a:lumMod val="75000"/>
                  </a:schemeClr>
                </a:solidFill>
              </a:rPr>
              <a:t>==</a:t>
            </a:r>
          </a:p>
        </p:txBody>
      </p:sp>
      <p:sp>
        <p:nvSpPr>
          <p:cNvPr id="4" name="AutoShape 2" descr="blob:https://web.whatsapp.com/f839c187-8066-4b2d-a506-0f439300fa8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blob:https://web.whatsapp.com/f839c187-8066-4b2d-a506-0f439300fa8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p:cNvPicPr>
            <a:picLocks noChangeAspect="1"/>
          </p:cNvPicPr>
          <p:nvPr/>
        </p:nvPicPr>
        <p:blipFill>
          <a:blip r:embed="rId2"/>
          <a:stretch>
            <a:fillRect/>
          </a:stretch>
        </p:blipFill>
        <p:spPr>
          <a:xfrm>
            <a:off x="1505130" y="1772239"/>
            <a:ext cx="2925468" cy="4807670"/>
          </a:xfrm>
          <a:prstGeom prst="rect">
            <a:avLst/>
          </a:prstGeom>
        </p:spPr>
      </p:pic>
      <p:pic>
        <p:nvPicPr>
          <p:cNvPr id="6" name="Picture 5"/>
          <p:cNvPicPr>
            <a:picLocks noChangeAspect="1"/>
          </p:cNvPicPr>
          <p:nvPr/>
        </p:nvPicPr>
        <p:blipFill>
          <a:blip r:embed="rId3"/>
          <a:stretch>
            <a:fillRect/>
          </a:stretch>
        </p:blipFill>
        <p:spPr>
          <a:xfrm>
            <a:off x="6332877" y="1734799"/>
            <a:ext cx="3819528" cy="4807670"/>
          </a:xfrm>
          <a:prstGeom prst="rect">
            <a:avLst/>
          </a:prstGeom>
        </p:spPr>
      </p:pic>
    </p:spTree>
    <p:extLst>
      <p:ext uri="{BB962C8B-B14F-4D97-AF65-F5344CB8AC3E}">
        <p14:creationId xmlns:p14="http://schemas.microsoft.com/office/powerpoint/2010/main" val="11599338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26" y="329938"/>
            <a:ext cx="5957740" cy="707009"/>
          </a:xfrm>
        </p:spPr>
        <p:txBody>
          <a:bodyPr>
            <a:normAutofit/>
          </a:bodyPr>
          <a:lstStyle/>
          <a:p>
            <a:r>
              <a:rPr lang="en-US" sz="2800" u="sng" dirty="0" smtClean="0"/>
              <a:t>Highlights for Story</a:t>
            </a:r>
            <a:endParaRPr lang="en-US" sz="2800" u="sng" dirty="0"/>
          </a:p>
        </p:txBody>
      </p:sp>
      <p:sp>
        <p:nvSpPr>
          <p:cNvPr id="3" name="Text Placeholder 2"/>
          <p:cNvSpPr>
            <a:spLocks noGrp="1"/>
          </p:cNvSpPr>
          <p:nvPr>
            <p:ph type="body" idx="1"/>
          </p:nvPr>
        </p:nvSpPr>
        <p:spPr>
          <a:xfrm>
            <a:off x="2262434" y="1168923"/>
            <a:ext cx="8436989" cy="480071"/>
          </a:xfrm>
        </p:spPr>
        <p:txBody>
          <a:bodyPr>
            <a:normAutofit/>
          </a:bodyPr>
          <a:lstStyle/>
          <a:p>
            <a:r>
              <a:rPr lang="en-US" sz="1500" u="sng" dirty="0">
                <a:solidFill>
                  <a:schemeClr val="accent6">
                    <a:lumMod val="75000"/>
                  </a:schemeClr>
                </a:solidFill>
              </a:rPr>
              <a:t>https://www.instagram.com/sugarcosmetics92?igsh=MXZzaXV2aGtjMzduaQ</a:t>
            </a:r>
            <a:r>
              <a:rPr lang="en-US" u="sng" dirty="0"/>
              <a:t>==</a:t>
            </a:r>
          </a:p>
        </p:txBody>
      </p:sp>
      <p:pic>
        <p:nvPicPr>
          <p:cNvPr id="5" name="Picture 4"/>
          <p:cNvPicPr>
            <a:picLocks noChangeAspect="1"/>
          </p:cNvPicPr>
          <p:nvPr/>
        </p:nvPicPr>
        <p:blipFill>
          <a:blip r:embed="rId2"/>
          <a:stretch>
            <a:fillRect/>
          </a:stretch>
        </p:blipFill>
        <p:spPr>
          <a:xfrm>
            <a:off x="4754880" y="1648994"/>
            <a:ext cx="3210560" cy="4944846"/>
          </a:xfrm>
          <a:prstGeom prst="rect">
            <a:avLst/>
          </a:prstGeom>
        </p:spPr>
      </p:pic>
    </p:spTree>
    <p:extLst>
      <p:ext uri="{BB962C8B-B14F-4D97-AF65-F5344CB8AC3E}">
        <p14:creationId xmlns:p14="http://schemas.microsoft.com/office/powerpoint/2010/main" val="29917286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56338" y="166540"/>
            <a:ext cx="4179233" cy="1633979"/>
          </a:xfrm>
        </p:spPr>
        <p:txBody>
          <a:bodyPr/>
          <a:lstStyle/>
          <a:p>
            <a:r>
              <a:rPr lang="en-US" u="sng" dirty="0" smtClean="0"/>
              <a:t>Story Insights</a:t>
            </a:r>
            <a:endParaRPr lang="en-US" u="sng" dirty="0"/>
          </a:p>
        </p:txBody>
      </p:sp>
      <p:sp>
        <p:nvSpPr>
          <p:cNvPr id="3" name="Text Placeholder 2"/>
          <p:cNvSpPr>
            <a:spLocks noGrp="1"/>
          </p:cNvSpPr>
          <p:nvPr>
            <p:ph type="body" idx="1"/>
          </p:nvPr>
        </p:nvSpPr>
        <p:spPr>
          <a:xfrm>
            <a:off x="1181459" y="2017335"/>
            <a:ext cx="5093633" cy="3713465"/>
          </a:xfrm>
        </p:spPr>
        <p:txBody>
          <a:bodyPr>
            <a:normAutofit lnSpcReduction="10000"/>
          </a:bodyPr>
          <a:lstStyle/>
          <a:p>
            <a:r>
              <a:rPr lang="en-US" b="1" dirty="0" smtClean="0"/>
              <a:t>Reach </a:t>
            </a:r>
            <a:r>
              <a:rPr lang="en-US" b="1" dirty="0" smtClean="0"/>
              <a:t>is  </a:t>
            </a:r>
            <a:r>
              <a:rPr lang="en-US" u="sng" dirty="0" smtClean="0"/>
              <a:t>58 approx</a:t>
            </a:r>
            <a:endParaRPr lang="en-US" u="sng" dirty="0" smtClean="0"/>
          </a:p>
          <a:p>
            <a:r>
              <a:rPr lang="en-US" b="1" dirty="0" smtClean="0"/>
              <a:t>Impressions </a:t>
            </a:r>
            <a:r>
              <a:rPr lang="en-US" b="1" dirty="0" smtClean="0"/>
              <a:t>is </a:t>
            </a:r>
            <a:r>
              <a:rPr lang="en-US" u="sng" dirty="0" smtClean="0"/>
              <a:t>236  approx</a:t>
            </a:r>
            <a:endParaRPr lang="en-US" u="sng" dirty="0" smtClean="0"/>
          </a:p>
          <a:p>
            <a:r>
              <a:rPr lang="en-US" b="1" dirty="0" smtClean="0"/>
              <a:t>Likes is </a:t>
            </a:r>
            <a:r>
              <a:rPr lang="en-US" b="1" dirty="0" smtClean="0"/>
              <a:t> </a:t>
            </a:r>
            <a:r>
              <a:rPr lang="en-US" u="sng" dirty="0" smtClean="0"/>
              <a:t>69 approx</a:t>
            </a:r>
            <a:endParaRPr lang="en-US" u="sng" dirty="0" smtClean="0"/>
          </a:p>
          <a:p>
            <a:endParaRPr lang="en-US" dirty="0"/>
          </a:p>
          <a:p>
            <a:r>
              <a:rPr lang="en-US" b="1" dirty="0" smtClean="0"/>
              <a:t>Areas for improvement :</a:t>
            </a:r>
          </a:p>
          <a:p>
            <a:r>
              <a:rPr lang="en-US" dirty="0" smtClean="0"/>
              <a:t>-Ensuring highlights are accessible to all users.</a:t>
            </a:r>
          </a:p>
          <a:p>
            <a:r>
              <a:rPr lang="en-US" dirty="0" smtClean="0"/>
              <a:t>-Use Highlights to promote new products.</a:t>
            </a:r>
          </a:p>
          <a:p>
            <a:r>
              <a:rPr lang="en-US" dirty="0" smtClean="0"/>
              <a:t>-Updating highlights regularly to keep content fresh.</a:t>
            </a:r>
          </a:p>
        </p:txBody>
      </p:sp>
      <p:pic>
        <p:nvPicPr>
          <p:cNvPr id="4" name="Picture 3"/>
          <p:cNvPicPr>
            <a:picLocks noChangeAspect="1"/>
          </p:cNvPicPr>
          <p:nvPr/>
        </p:nvPicPr>
        <p:blipFill>
          <a:blip r:embed="rId2"/>
          <a:stretch>
            <a:fillRect/>
          </a:stretch>
        </p:blipFill>
        <p:spPr>
          <a:xfrm>
            <a:off x="6275092" y="446364"/>
            <a:ext cx="3539468" cy="6115006"/>
          </a:xfrm>
          <a:prstGeom prst="rect">
            <a:avLst/>
          </a:prstGeom>
        </p:spPr>
      </p:pic>
    </p:spTree>
    <p:extLst>
      <p:ext uri="{BB962C8B-B14F-4D97-AF65-F5344CB8AC3E}">
        <p14:creationId xmlns:p14="http://schemas.microsoft.com/office/powerpoint/2010/main" val="2622934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72775" y="307943"/>
            <a:ext cx="8915399" cy="625311"/>
          </a:xfrm>
        </p:spPr>
        <p:txBody>
          <a:bodyPr>
            <a:normAutofit fontScale="90000"/>
          </a:bodyPr>
          <a:lstStyle/>
          <a:p>
            <a:r>
              <a:rPr lang="en-US" u="sng" dirty="0" smtClean="0"/>
              <a:t>Brand study [brand tone &amp; </a:t>
            </a:r>
            <a:r>
              <a:rPr lang="en-US" u="sng" dirty="0" smtClean="0"/>
              <a:t>KPI]</a:t>
            </a:r>
            <a:endParaRPr lang="en-US" u="sng" dirty="0"/>
          </a:p>
        </p:txBody>
      </p:sp>
      <p:sp>
        <p:nvSpPr>
          <p:cNvPr id="3" name="Text Placeholder 2"/>
          <p:cNvSpPr>
            <a:spLocks noGrp="1"/>
          </p:cNvSpPr>
          <p:nvPr>
            <p:ph type="body" idx="1"/>
          </p:nvPr>
        </p:nvSpPr>
        <p:spPr>
          <a:xfrm>
            <a:off x="1659117" y="1187777"/>
            <a:ext cx="10228082" cy="5128182"/>
          </a:xfrm>
        </p:spPr>
        <p:txBody>
          <a:bodyPr>
            <a:normAutofit/>
          </a:bodyPr>
          <a:lstStyle/>
          <a:p>
            <a:r>
              <a:rPr lang="en-US" b="1" dirty="0" smtClean="0"/>
              <a:t>Brand tone </a:t>
            </a:r>
            <a:r>
              <a:rPr lang="en-US" dirty="0" smtClean="0"/>
              <a:t>:</a:t>
            </a:r>
          </a:p>
          <a:p>
            <a:r>
              <a:rPr lang="en-US" dirty="0" smtClean="0"/>
              <a:t>SUGAR </a:t>
            </a:r>
            <a:r>
              <a:rPr lang="en-US" dirty="0"/>
              <a:t>Cosmetics is known for its bold, vibrant, and youthful brand tone. The brand positions itself as edgy and confident, appealing to a younger demographic who appreciate authenticity and a bit of sass in their choice of cosmetics. </a:t>
            </a:r>
            <a:r>
              <a:rPr lang="en-US" dirty="0" smtClean="0"/>
              <a:t>Key </a:t>
            </a:r>
            <a:r>
              <a:rPr lang="en-US" dirty="0"/>
              <a:t>Performance Indicators (</a:t>
            </a:r>
            <a:r>
              <a:rPr lang="en-US" dirty="0" smtClean="0"/>
              <a:t>KPI</a:t>
            </a:r>
          </a:p>
          <a:p>
            <a:r>
              <a:rPr lang="en-US" b="1" dirty="0" smtClean="0"/>
              <a:t>Sales Growth </a:t>
            </a:r>
            <a:r>
              <a:rPr lang="en-US" dirty="0" smtClean="0"/>
              <a:t>: </a:t>
            </a:r>
            <a:r>
              <a:rPr lang="en-US" dirty="0"/>
              <a:t>Tracking monthly and annual increases in sales to assess the overall market performance and effectiveness of marketing </a:t>
            </a:r>
            <a:r>
              <a:rPr lang="en-US" dirty="0" smtClean="0"/>
              <a:t>strategies.</a:t>
            </a:r>
          </a:p>
          <a:p>
            <a:r>
              <a:rPr lang="en-US" dirty="0" smtClean="0"/>
              <a:t> </a:t>
            </a:r>
            <a:r>
              <a:rPr lang="en-US" b="1" dirty="0" smtClean="0"/>
              <a:t>Customer </a:t>
            </a:r>
            <a:r>
              <a:rPr lang="en-US" b="1" dirty="0"/>
              <a:t>Acquisition Costs (CAC</a:t>
            </a:r>
            <a:r>
              <a:rPr lang="en-US" b="1" dirty="0" smtClean="0"/>
              <a:t>) </a:t>
            </a:r>
            <a:r>
              <a:rPr lang="en-US" dirty="0" smtClean="0"/>
              <a:t>: </a:t>
            </a:r>
            <a:r>
              <a:rPr lang="en-US" dirty="0"/>
              <a:t>Monitoring the cost of acquiring new customers through various channels to ensure efficient use of marketing </a:t>
            </a:r>
            <a:r>
              <a:rPr lang="en-US" dirty="0" smtClean="0"/>
              <a:t>budgets.</a:t>
            </a:r>
          </a:p>
          <a:p>
            <a:r>
              <a:rPr lang="en-US" dirty="0" smtClean="0"/>
              <a:t> </a:t>
            </a:r>
            <a:r>
              <a:rPr lang="en-US" b="1" dirty="0" smtClean="0"/>
              <a:t>Customer </a:t>
            </a:r>
            <a:r>
              <a:rPr lang="en-US" b="1" dirty="0"/>
              <a:t>Retention </a:t>
            </a:r>
            <a:r>
              <a:rPr lang="en-US" b="1" dirty="0" smtClean="0"/>
              <a:t>Rate</a:t>
            </a:r>
            <a:r>
              <a:rPr lang="en-US" dirty="0" smtClean="0"/>
              <a:t> : </a:t>
            </a:r>
            <a:r>
              <a:rPr lang="en-US" dirty="0"/>
              <a:t>Measuring the percentage of returning customers, which is critical for building a loyal customer base and understanding consumer </a:t>
            </a:r>
            <a:r>
              <a:rPr lang="en-US" dirty="0" smtClean="0"/>
              <a:t>satisfaction.</a:t>
            </a:r>
          </a:p>
          <a:p>
            <a:r>
              <a:rPr lang="en-US" dirty="0" smtClean="0"/>
              <a:t> </a:t>
            </a:r>
            <a:r>
              <a:rPr lang="en-US" b="1" dirty="0" smtClean="0"/>
              <a:t>Product </a:t>
            </a:r>
            <a:r>
              <a:rPr lang="en-US" b="1" dirty="0"/>
              <a:t>Return </a:t>
            </a:r>
            <a:r>
              <a:rPr lang="en-US" b="1" dirty="0" smtClean="0"/>
              <a:t>Rate </a:t>
            </a:r>
            <a:r>
              <a:rPr lang="en-US" dirty="0" smtClean="0"/>
              <a:t>: </a:t>
            </a:r>
            <a:r>
              <a:rPr lang="en-US" dirty="0"/>
              <a:t>Keeping an eye on the rate at which products are returned helps assess product satisfaction and identify potential issues in product </a:t>
            </a:r>
            <a:r>
              <a:rPr lang="en-US" dirty="0" smtClean="0"/>
              <a:t>lines.</a:t>
            </a:r>
          </a:p>
          <a:p>
            <a:r>
              <a:rPr lang="en-US" dirty="0" smtClean="0"/>
              <a:t> </a:t>
            </a:r>
            <a:r>
              <a:rPr lang="en-US" b="1" dirty="0" smtClean="0"/>
              <a:t>Market Share </a:t>
            </a:r>
            <a:r>
              <a:rPr lang="en-US" dirty="0" smtClean="0"/>
              <a:t>: </a:t>
            </a:r>
            <a:r>
              <a:rPr lang="en-US" dirty="0"/>
              <a:t>Evaluating the brand’s market share within the cosmetics industry can provide insights into how well SUGAR Cosmetics is performing </a:t>
            </a:r>
            <a:r>
              <a:rPr lang="en-US" dirty="0" smtClean="0"/>
              <a:t>against</a:t>
            </a:r>
            <a:endParaRPr lang="en-US" dirty="0"/>
          </a:p>
        </p:txBody>
      </p:sp>
    </p:spTree>
    <p:extLst>
      <p:ext uri="{BB962C8B-B14F-4D97-AF65-F5344CB8AC3E}">
        <p14:creationId xmlns:p14="http://schemas.microsoft.com/office/powerpoint/2010/main" val="39715256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Buyer's / Audience </a:t>
            </a:r>
            <a:r>
              <a:rPr lang="en-US" u="sng" dirty="0" smtClean="0"/>
              <a:t>Persona </a:t>
            </a:r>
            <a:r>
              <a:rPr lang="en-US" dirty="0"/>
              <a:t>:</a:t>
            </a:r>
          </a:p>
        </p:txBody>
      </p:sp>
      <p:sp>
        <p:nvSpPr>
          <p:cNvPr id="3" name="Content Placeholder 2"/>
          <p:cNvSpPr>
            <a:spLocks noGrp="1"/>
          </p:cNvSpPr>
          <p:nvPr>
            <p:ph idx="1"/>
          </p:nvPr>
        </p:nvSpPr>
        <p:spPr>
          <a:xfrm>
            <a:off x="782426" y="1409307"/>
            <a:ext cx="5316717" cy="4430597"/>
          </a:xfrm>
        </p:spPr>
        <p:txBody>
          <a:bodyPr>
            <a:noAutofit/>
          </a:bodyPr>
          <a:lstStyle/>
          <a:p>
            <a:pPr marL="0" indent="0">
              <a:buNone/>
            </a:pPr>
            <a:r>
              <a:rPr lang="en-US" sz="1400" b="1" dirty="0" smtClean="0"/>
              <a:t>Name</a:t>
            </a:r>
            <a:r>
              <a:rPr lang="en-US" sz="1400" dirty="0" smtClean="0"/>
              <a:t> :Sruthi</a:t>
            </a:r>
            <a:endParaRPr lang="en-US" sz="1400" dirty="0"/>
          </a:p>
          <a:p>
            <a:pPr marL="0" indent="0">
              <a:buNone/>
            </a:pPr>
            <a:r>
              <a:rPr lang="en-US" sz="1400" b="1" dirty="0" smtClean="0"/>
              <a:t>Age</a:t>
            </a:r>
            <a:r>
              <a:rPr lang="en-US" sz="1400" b="1" dirty="0"/>
              <a:t>:</a:t>
            </a:r>
            <a:r>
              <a:rPr lang="en-US" sz="1400" dirty="0"/>
              <a:t>- </a:t>
            </a:r>
            <a:r>
              <a:rPr lang="en-US" sz="1400" dirty="0" smtClean="0"/>
              <a:t>25</a:t>
            </a:r>
            <a:endParaRPr lang="en-US" sz="1400" dirty="0"/>
          </a:p>
          <a:p>
            <a:pPr marL="0" indent="0">
              <a:buNone/>
            </a:pPr>
            <a:r>
              <a:rPr lang="en-US" sz="1400" b="1" dirty="0"/>
              <a:t>Gender:</a:t>
            </a:r>
            <a:r>
              <a:rPr lang="en-US" sz="1400" dirty="0"/>
              <a:t>- Female</a:t>
            </a:r>
          </a:p>
          <a:p>
            <a:pPr marL="0" indent="0">
              <a:buNone/>
            </a:pPr>
            <a:r>
              <a:rPr lang="en-US" sz="1400" b="1" dirty="0"/>
              <a:t>Occupation:- </a:t>
            </a:r>
            <a:r>
              <a:rPr lang="en-US" sz="1400" dirty="0"/>
              <a:t>Teacher</a:t>
            </a:r>
          </a:p>
          <a:p>
            <a:pPr marL="0" indent="0">
              <a:buNone/>
            </a:pPr>
            <a:r>
              <a:rPr lang="en-US" sz="1400" b="1" dirty="0"/>
              <a:t>Income:- </a:t>
            </a:r>
            <a:r>
              <a:rPr lang="en-US" sz="1400" dirty="0" smtClean="0"/>
              <a:t>4-5 LPA</a:t>
            </a:r>
            <a:endParaRPr lang="en-US" sz="1400" dirty="0"/>
          </a:p>
          <a:p>
            <a:pPr marL="0" indent="0">
              <a:buNone/>
            </a:pPr>
            <a:r>
              <a:rPr lang="en-US" sz="1400" b="1" dirty="0"/>
              <a:t>Psychographics</a:t>
            </a:r>
            <a:r>
              <a:rPr lang="en-US" sz="1400" b="1" dirty="0" smtClean="0"/>
              <a:t>:-</a:t>
            </a:r>
          </a:p>
          <a:p>
            <a:pPr marL="0" indent="0">
              <a:buNone/>
            </a:pPr>
            <a:r>
              <a:rPr lang="en-US" sz="1400" b="1" dirty="0" smtClean="0"/>
              <a:t>Values :</a:t>
            </a:r>
            <a:r>
              <a:rPr lang="en-US" sz="1400" dirty="0" smtClean="0"/>
              <a:t> quality </a:t>
            </a:r>
            <a:r>
              <a:rPr lang="en-US" sz="1400" dirty="0"/>
              <a:t>and affordability, seeking products that offer both style and </a:t>
            </a:r>
            <a:r>
              <a:rPr lang="en-US" sz="1400" dirty="0" smtClean="0"/>
              <a:t>substance. </a:t>
            </a:r>
          </a:p>
          <a:p>
            <a:pPr marL="0" indent="0">
              <a:buNone/>
            </a:pPr>
            <a:r>
              <a:rPr lang="en-US" sz="1400" b="1" dirty="0" smtClean="0"/>
              <a:t>Interests :</a:t>
            </a:r>
            <a:r>
              <a:rPr lang="en-US" sz="1400" dirty="0" smtClean="0"/>
              <a:t> digitally </a:t>
            </a:r>
            <a:r>
              <a:rPr lang="en-US" sz="1400" dirty="0"/>
              <a:t>savvy, often influenced by social media trends and beauty influencers. </a:t>
            </a:r>
          </a:p>
          <a:p>
            <a:pPr marL="0" indent="0">
              <a:buNone/>
            </a:pPr>
            <a:r>
              <a:rPr lang="en-US" sz="1400" b="1" dirty="0" smtClean="0"/>
              <a:t>Personality :-  </a:t>
            </a:r>
            <a:r>
              <a:rPr lang="en-US" sz="1400" dirty="0"/>
              <a:t>fashion-forward and embrace bold, statement-making beauty choices.</a:t>
            </a:r>
          </a:p>
          <a:p>
            <a:pPr marL="0" indent="0">
              <a:buNone/>
            </a:pPr>
            <a:r>
              <a:rPr lang="en-US" sz="1400" b="1" dirty="0" smtClean="0"/>
              <a:t>Behaviour :</a:t>
            </a:r>
            <a:endParaRPr lang="en-US" sz="1400" b="1" dirty="0"/>
          </a:p>
          <a:p>
            <a:pPr marL="0" indent="0">
              <a:buNone/>
            </a:pPr>
            <a:r>
              <a:rPr lang="en-US" sz="1400" b="1" dirty="0" smtClean="0"/>
              <a:t>Shopping </a:t>
            </a:r>
            <a:r>
              <a:rPr lang="en-US" sz="1400" b="1" dirty="0"/>
              <a:t>Habits : </a:t>
            </a:r>
            <a:r>
              <a:rPr lang="en-US" sz="1400" dirty="0" smtClean="0"/>
              <a:t>creating </a:t>
            </a:r>
            <a:r>
              <a:rPr lang="en-US" sz="1400" dirty="0"/>
              <a:t>bold, vibrant makeup products that cater to </a:t>
            </a:r>
            <a:r>
              <a:rPr lang="en-US" sz="1400" dirty="0" smtClean="0"/>
              <a:t>fashion-forward.</a:t>
            </a:r>
          </a:p>
          <a:p>
            <a:pPr marL="0" indent="0">
              <a:buNone/>
            </a:pPr>
            <a:r>
              <a:rPr lang="en-US" sz="1400" b="1" dirty="0" smtClean="0"/>
              <a:t>Social </a:t>
            </a:r>
            <a:r>
              <a:rPr lang="en-US" sz="1400" b="1" dirty="0"/>
              <a:t>Media Usage:- </a:t>
            </a:r>
            <a:r>
              <a:rPr lang="en-US" sz="1400" dirty="0"/>
              <a:t>Active in social media with </a:t>
            </a:r>
            <a:r>
              <a:rPr lang="en-US" sz="1400" dirty="0" smtClean="0"/>
              <a:t>Cosmetic  </a:t>
            </a:r>
            <a:r>
              <a:rPr lang="en-US" sz="1400" dirty="0"/>
              <a:t>content like following </a:t>
            </a:r>
            <a:r>
              <a:rPr lang="en-US" sz="1400" dirty="0" smtClean="0"/>
              <a:t>makeup bloggers</a:t>
            </a:r>
            <a:r>
              <a:rPr lang="en-US" sz="1400" dirty="0"/>
              <a:t>, </a:t>
            </a:r>
            <a:r>
              <a:rPr lang="en-US" sz="1400" dirty="0" smtClean="0"/>
              <a:t>beauticians,</a:t>
            </a:r>
            <a:r>
              <a:rPr lang="en-US" sz="1400" dirty="0"/>
              <a:t> </a:t>
            </a:r>
            <a:r>
              <a:rPr lang="en-US" sz="1400" dirty="0" smtClean="0"/>
              <a:t>and cosmetic  </a:t>
            </a:r>
            <a:r>
              <a:rPr lang="en-US" sz="1400" dirty="0"/>
              <a:t>brands to stay updated on the latest </a:t>
            </a:r>
            <a:r>
              <a:rPr lang="en-US" sz="1400" dirty="0" smtClean="0"/>
              <a:t>trends</a:t>
            </a:r>
            <a:endParaRPr lang="en-US" sz="1400" dirty="0"/>
          </a:p>
          <a:p>
            <a:pPr marL="0" indent="0">
              <a:buNone/>
            </a:pPr>
            <a:endParaRPr lang="en-US" sz="1400" dirty="0"/>
          </a:p>
        </p:txBody>
      </p:sp>
      <p:sp>
        <p:nvSpPr>
          <p:cNvPr id="4" name="TextBox 3"/>
          <p:cNvSpPr txBox="1"/>
          <p:nvPr/>
        </p:nvSpPr>
        <p:spPr>
          <a:xfrm>
            <a:off x="6532775" y="1687398"/>
            <a:ext cx="4751111" cy="3108543"/>
          </a:xfrm>
          <a:prstGeom prst="rect">
            <a:avLst/>
          </a:prstGeom>
          <a:noFill/>
        </p:spPr>
        <p:txBody>
          <a:bodyPr wrap="square" rtlCol="0">
            <a:spAutoFit/>
          </a:bodyPr>
          <a:lstStyle/>
          <a:p>
            <a:r>
              <a:rPr lang="en-US" sz="1400" b="1" dirty="0" smtClean="0"/>
              <a:t>Goals : </a:t>
            </a:r>
          </a:p>
          <a:p>
            <a:r>
              <a:rPr lang="en-US" sz="1400" dirty="0" smtClean="0"/>
              <a:t>The </a:t>
            </a:r>
            <a:r>
              <a:rPr lang="en-US" sz="1400" dirty="0"/>
              <a:t>unique selling propositions of the product, market trends, and consumer behavior patterns in the beauty </a:t>
            </a:r>
            <a:r>
              <a:rPr lang="en-US" sz="1400" dirty="0" smtClean="0"/>
              <a:t>industry .Quality and performance , trendiness and </a:t>
            </a:r>
            <a:r>
              <a:rPr lang="en-US" sz="1400" dirty="0" smtClean="0"/>
              <a:t>innovation, values </a:t>
            </a:r>
            <a:r>
              <a:rPr lang="en-US" sz="1400" dirty="0" smtClean="0"/>
              <a:t>of money</a:t>
            </a:r>
          </a:p>
          <a:p>
            <a:endParaRPr lang="en-US" sz="1400" dirty="0"/>
          </a:p>
          <a:p>
            <a:r>
              <a:rPr lang="en-US" sz="1400" b="1" dirty="0" smtClean="0"/>
              <a:t>Challenges :</a:t>
            </a:r>
          </a:p>
          <a:p>
            <a:r>
              <a:rPr lang="en-US" sz="1400" dirty="0" smtClean="0"/>
              <a:t>-Finding the right match their skin tone, type.</a:t>
            </a:r>
          </a:p>
          <a:p>
            <a:r>
              <a:rPr lang="en-US" sz="1400" dirty="0" smtClean="0"/>
              <a:t>-limits </a:t>
            </a:r>
            <a:r>
              <a:rPr lang="en-US" sz="1400" dirty="0" smtClean="0"/>
              <a:t>distribution in certain regions or frequently </a:t>
            </a:r>
            <a:r>
              <a:rPr lang="en-US" sz="1400" dirty="0" smtClean="0"/>
              <a:t>outdo </a:t>
            </a:r>
            <a:r>
              <a:rPr lang="en-US" sz="1400" dirty="0" smtClean="0"/>
              <a:t>stock.</a:t>
            </a:r>
          </a:p>
          <a:p>
            <a:r>
              <a:rPr lang="en-US" sz="1400" dirty="0" smtClean="0"/>
              <a:t>-Income levels can still make price a significant barrier for certain consumer segments.</a:t>
            </a:r>
          </a:p>
          <a:p>
            <a:r>
              <a:rPr lang="en-US" sz="1400" dirty="0" smtClean="0"/>
              <a:t>-becoming environmentally conscious, preferring products there are sustain.</a:t>
            </a:r>
            <a:endParaRPr lang="en-US" sz="1400" dirty="0"/>
          </a:p>
        </p:txBody>
      </p:sp>
      <p:cxnSp>
        <p:nvCxnSpPr>
          <p:cNvPr id="6" name="Straight Connector 5"/>
          <p:cNvCxnSpPr/>
          <p:nvPr/>
        </p:nvCxnSpPr>
        <p:spPr>
          <a:xfrm>
            <a:off x="6297105" y="1602557"/>
            <a:ext cx="0" cy="50810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95546" y="1395167"/>
            <a:ext cx="10897386" cy="282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31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3959" y="292230"/>
            <a:ext cx="9053643" cy="1036949"/>
          </a:xfrm>
        </p:spPr>
        <p:txBody>
          <a:bodyPr>
            <a:noAutofit/>
          </a:bodyPr>
          <a:lstStyle/>
          <a:p>
            <a:r>
              <a:rPr lang="en-US" sz="2400" b="1" u="sng" dirty="0"/>
              <a:t>Competitor Analysis:</a:t>
            </a:r>
          </a:p>
        </p:txBody>
      </p:sp>
      <p:sp>
        <p:nvSpPr>
          <p:cNvPr id="3" name="Subtitle 2"/>
          <p:cNvSpPr>
            <a:spLocks noGrp="1"/>
          </p:cNvSpPr>
          <p:nvPr>
            <p:ph type="subTitle" idx="1"/>
          </p:nvPr>
        </p:nvSpPr>
        <p:spPr>
          <a:xfrm>
            <a:off x="1319753" y="1480009"/>
            <a:ext cx="10209227" cy="3469064"/>
          </a:xfrm>
        </p:spPr>
        <p:txBody>
          <a:bodyPr>
            <a:normAutofit/>
          </a:bodyPr>
          <a:lstStyle/>
          <a:p>
            <a:endParaRPr lang="en-US" dirty="0"/>
          </a:p>
          <a:p>
            <a:r>
              <a:rPr lang="en-US" dirty="0" smtClean="0"/>
              <a:t>There </a:t>
            </a:r>
            <a:r>
              <a:rPr lang="en-US" dirty="0"/>
              <a:t>are others companies as competitors for sugar cosmetics company .The 3 major competitors for </a:t>
            </a:r>
            <a:r>
              <a:rPr lang="en-US" dirty="0" smtClean="0"/>
              <a:t>Sugar </a:t>
            </a:r>
            <a:r>
              <a:rPr lang="en-US" dirty="0"/>
              <a:t>cosmetics company are here as follows</a:t>
            </a:r>
            <a:r>
              <a:rPr lang="en-US" dirty="0" smtClean="0"/>
              <a:t>:</a:t>
            </a:r>
          </a:p>
          <a:p>
            <a:endParaRPr lang="en-US" dirty="0"/>
          </a:p>
          <a:p>
            <a:r>
              <a:rPr lang="en-US" dirty="0"/>
              <a:t>Competitor 1</a:t>
            </a:r>
            <a:r>
              <a:rPr lang="en-US" dirty="0" smtClean="0"/>
              <a:t>: Nykaa Cosmetics</a:t>
            </a:r>
          </a:p>
          <a:p>
            <a:endParaRPr lang="en-US" dirty="0"/>
          </a:p>
          <a:p>
            <a:r>
              <a:rPr lang="en-US" dirty="0"/>
              <a:t>Competitor 2</a:t>
            </a:r>
            <a:r>
              <a:rPr lang="en-US" dirty="0" smtClean="0"/>
              <a:t>: Maybelline</a:t>
            </a:r>
          </a:p>
          <a:p>
            <a:endParaRPr lang="en-US" dirty="0"/>
          </a:p>
          <a:p>
            <a:r>
              <a:rPr lang="en-US" dirty="0"/>
              <a:t>Competitor 3</a:t>
            </a:r>
            <a:r>
              <a:rPr lang="en-US" dirty="0" smtClean="0"/>
              <a:t>: Lakme</a:t>
            </a:r>
            <a:endParaRPr lang="en-US" dirty="0"/>
          </a:p>
        </p:txBody>
      </p:sp>
    </p:spTree>
    <p:extLst>
      <p:ext uri="{BB962C8B-B14F-4D97-AF65-F5344CB8AC3E}">
        <p14:creationId xmlns:p14="http://schemas.microsoft.com/office/powerpoint/2010/main" val="1073670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7135" y="520569"/>
            <a:ext cx="8167524" cy="761563"/>
          </a:xfrm>
        </p:spPr>
        <p:txBody>
          <a:bodyPr>
            <a:normAutofit/>
          </a:bodyPr>
          <a:lstStyle/>
          <a:p>
            <a:r>
              <a:rPr lang="en-US" sz="3600" u="sng" dirty="0" smtClean="0"/>
              <a:t>Competitor 1: </a:t>
            </a:r>
            <a:r>
              <a:rPr lang="en-US" sz="3600" u="sng" dirty="0"/>
              <a:t>N</a:t>
            </a:r>
            <a:r>
              <a:rPr lang="en-US" sz="3600" u="sng" dirty="0" smtClean="0"/>
              <a:t>ykaa Cosmetics</a:t>
            </a:r>
            <a:endParaRPr lang="en-US" sz="3600" u="sng" dirty="0"/>
          </a:p>
        </p:txBody>
      </p:sp>
      <p:sp>
        <p:nvSpPr>
          <p:cNvPr id="3" name="Subtitle 2"/>
          <p:cNvSpPr>
            <a:spLocks noGrp="1"/>
          </p:cNvSpPr>
          <p:nvPr>
            <p:ph type="subTitle" idx="1"/>
          </p:nvPr>
        </p:nvSpPr>
        <p:spPr>
          <a:xfrm>
            <a:off x="1287135" y="1838225"/>
            <a:ext cx="10721436" cy="3987540"/>
          </a:xfrm>
        </p:spPr>
        <p:txBody>
          <a:bodyPr>
            <a:normAutofit lnSpcReduction="10000"/>
          </a:bodyPr>
          <a:lstStyle/>
          <a:p>
            <a:r>
              <a:rPr lang="en-US" b="1" dirty="0"/>
              <a:t>USP </a:t>
            </a:r>
            <a:r>
              <a:rPr lang="en-US" dirty="0" smtClean="0"/>
              <a:t>:</a:t>
            </a:r>
          </a:p>
          <a:p>
            <a:r>
              <a:rPr lang="en-US" dirty="0" smtClean="0"/>
              <a:t> </a:t>
            </a:r>
            <a:r>
              <a:rPr lang="en-US" dirty="0"/>
              <a:t>Nykaa Cosmetics' unique selling proposition centers on offering a wide range of high-quality, affordable beauty products, combined with expert beauty advice and a seamless omnichannel shopping experience, ensuring it caters to diverse beauty needs and preferences across a broad customer base</a:t>
            </a:r>
            <a:r>
              <a:rPr lang="en-US" dirty="0" smtClean="0"/>
              <a:t>. </a:t>
            </a:r>
          </a:p>
          <a:p>
            <a:endParaRPr lang="en-US" dirty="0"/>
          </a:p>
          <a:p>
            <a:r>
              <a:rPr lang="en-US" b="1" dirty="0" smtClean="0"/>
              <a:t>Online </a:t>
            </a:r>
            <a:r>
              <a:rPr lang="en-US" b="1" dirty="0"/>
              <a:t>communication </a:t>
            </a:r>
            <a:r>
              <a:rPr lang="en-US" dirty="0"/>
              <a:t>: </a:t>
            </a:r>
            <a:endParaRPr lang="en-US" dirty="0" smtClean="0"/>
          </a:p>
          <a:p>
            <a:r>
              <a:rPr lang="en-US" dirty="0" smtClean="0"/>
              <a:t>Nykaa </a:t>
            </a:r>
            <a:r>
              <a:rPr lang="en-US" dirty="0"/>
              <a:t>Cosmetics engages in online communication through several effective strategies to connect with its customer base and promote its brand through Social Media engagement , platforms like Instagram , Facebook, Twitter, Email Marketing, Content Marketing   , E-commerce Website, Mobile App , Online Customer ServiceThrough these online communication channels, Nykaa continues to build a strong relationship with its audience, fostering brand loyalty and driving sales.</a:t>
            </a:r>
          </a:p>
        </p:txBody>
      </p:sp>
    </p:spTree>
    <p:extLst>
      <p:ext uri="{BB962C8B-B14F-4D97-AF65-F5344CB8AC3E}">
        <p14:creationId xmlns:p14="http://schemas.microsoft.com/office/powerpoint/2010/main" val="36820158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9674" y="582106"/>
            <a:ext cx="8915399" cy="567965"/>
          </a:xfrm>
        </p:spPr>
        <p:txBody>
          <a:bodyPr>
            <a:normAutofit fontScale="90000"/>
          </a:bodyPr>
          <a:lstStyle/>
          <a:p>
            <a:r>
              <a:rPr lang="en-US" u="sng" dirty="0"/>
              <a:t>SWOT</a:t>
            </a:r>
          </a:p>
        </p:txBody>
      </p:sp>
      <p:sp>
        <p:nvSpPr>
          <p:cNvPr id="3" name="Subtitle 2"/>
          <p:cNvSpPr>
            <a:spLocks noGrp="1"/>
          </p:cNvSpPr>
          <p:nvPr>
            <p:ph type="subTitle" idx="1"/>
          </p:nvPr>
        </p:nvSpPr>
        <p:spPr>
          <a:xfrm>
            <a:off x="1649674" y="1150071"/>
            <a:ext cx="10542326" cy="5392132"/>
          </a:xfrm>
        </p:spPr>
        <p:txBody>
          <a:bodyPr>
            <a:normAutofit fontScale="92500"/>
          </a:bodyPr>
          <a:lstStyle/>
          <a:p>
            <a:endParaRPr lang="en-US" dirty="0" smtClean="0"/>
          </a:p>
          <a:p>
            <a:r>
              <a:rPr lang="en-US" b="1" dirty="0" smtClean="0"/>
              <a:t>Strengths:</a:t>
            </a:r>
          </a:p>
          <a:p>
            <a:r>
              <a:rPr lang="en-US" dirty="0" smtClean="0"/>
              <a:t>- Strong </a:t>
            </a:r>
            <a:r>
              <a:rPr lang="en-US" dirty="0"/>
              <a:t>Brand Presence: Nykaa has established itself as a trusted name in beauty and wellness, with a wide range of products that appeal to a diverse consumer base</a:t>
            </a:r>
            <a:r>
              <a:rPr lang="en-US" dirty="0" smtClean="0"/>
              <a:t>.</a:t>
            </a:r>
          </a:p>
          <a:p>
            <a:r>
              <a:rPr lang="en-US" dirty="0" smtClean="0"/>
              <a:t>- Extensive </a:t>
            </a:r>
            <a:r>
              <a:rPr lang="en-US" dirty="0"/>
              <a:t>Product Portfolio: The company offers products across various categories including makeup, skincare, hair care, and wellness, catering to different customer needs and preferences</a:t>
            </a:r>
            <a:r>
              <a:rPr lang="en-US" dirty="0" smtClean="0"/>
              <a:t>.</a:t>
            </a:r>
          </a:p>
          <a:p>
            <a:r>
              <a:rPr lang="en-US" dirty="0" smtClean="0"/>
              <a:t>- Affordability</a:t>
            </a:r>
            <a:r>
              <a:rPr lang="en-US" dirty="0"/>
              <a:t>: Nykaa's own brand of cosmetics is known for its quality at competitive prices, making it accessible to a larger segment </a:t>
            </a:r>
          </a:p>
          <a:p>
            <a:r>
              <a:rPr lang="en-US" b="1" dirty="0" smtClean="0"/>
              <a:t>Weaknesses:</a:t>
            </a:r>
          </a:p>
          <a:p>
            <a:r>
              <a:rPr lang="en-US" dirty="0" smtClean="0"/>
              <a:t>- High </a:t>
            </a:r>
            <a:r>
              <a:rPr lang="en-US" dirty="0"/>
              <a:t>Competition: The beauty and cosmetics market in India and globally is highly competitive, with numerous established brands vying for market share</a:t>
            </a:r>
            <a:r>
              <a:rPr lang="en-US" dirty="0" smtClean="0"/>
              <a:t>.</a:t>
            </a:r>
          </a:p>
          <a:p>
            <a:r>
              <a:rPr lang="en-US" dirty="0" smtClean="0"/>
              <a:t>- Dependency </a:t>
            </a:r>
            <a:r>
              <a:rPr lang="en-US" dirty="0"/>
              <a:t>on Third-Party Brands: Although Nykaa has its own line of products, a significant portion of its revenue comes from the sale of products from other brands, which can be unpredictable and subject to market shifts</a:t>
            </a:r>
            <a:r>
              <a:rPr lang="en-US" dirty="0" smtClean="0"/>
              <a:t>.</a:t>
            </a:r>
          </a:p>
          <a:p>
            <a:r>
              <a:rPr lang="en-US" dirty="0" smtClean="0"/>
              <a:t>- Inventory </a:t>
            </a:r>
            <a:r>
              <a:rPr lang="en-US" dirty="0"/>
              <a:t>and Supply Chain Challenges: Managing a wide range of products can lead to inventory management issues, which might affect product availability and customer satisfaction</a:t>
            </a:r>
            <a:r>
              <a:rPr lang="en-US" dirty="0" smtClean="0"/>
              <a:t>.</a:t>
            </a:r>
            <a:endParaRPr lang="en-US" dirty="0"/>
          </a:p>
          <a:p>
            <a:endParaRPr lang="en-US" dirty="0" smtClean="0"/>
          </a:p>
        </p:txBody>
      </p:sp>
    </p:spTree>
    <p:extLst>
      <p:ext uri="{BB962C8B-B14F-4D97-AF65-F5344CB8AC3E}">
        <p14:creationId xmlns:p14="http://schemas.microsoft.com/office/powerpoint/2010/main" val="32189882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2201" y="306685"/>
            <a:ext cx="8915399" cy="565608"/>
          </a:xfrm>
        </p:spPr>
        <p:txBody>
          <a:bodyPr>
            <a:normAutofit fontScale="90000"/>
          </a:bodyPr>
          <a:lstStyle/>
          <a:p>
            <a:endParaRPr lang="en-US" u="sng" dirty="0"/>
          </a:p>
        </p:txBody>
      </p:sp>
      <p:sp>
        <p:nvSpPr>
          <p:cNvPr id="3" name="Subtitle 2"/>
          <p:cNvSpPr>
            <a:spLocks noGrp="1"/>
          </p:cNvSpPr>
          <p:nvPr>
            <p:ph type="subTitle" idx="1"/>
          </p:nvPr>
        </p:nvSpPr>
        <p:spPr>
          <a:xfrm>
            <a:off x="1087592" y="1102936"/>
            <a:ext cx="10504619" cy="5627802"/>
          </a:xfrm>
        </p:spPr>
        <p:txBody>
          <a:bodyPr>
            <a:normAutofit/>
          </a:bodyPr>
          <a:lstStyle/>
          <a:p>
            <a:r>
              <a:rPr lang="en-US" b="1" dirty="0" smtClean="0"/>
              <a:t>Opportunities:</a:t>
            </a:r>
          </a:p>
          <a:p>
            <a:r>
              <a:rPr lang="en-US" dirty="0" smtClean="0"/>
              <a:t>- Expansion </a:t>
            </a:r>
            <a:r>
              <a:rPr lang="en-US" dirty="0"/>
              <a:t>of Product Line: Nykaa can continuously expand its in-house product range, tapping into emerging beauty trends and customer demands.Growth in Tier 2 and Tier 3 </a:t>
            </a:r>
            <a:endParaRPr lang="en-US" dirty="0" smtClean="0"/>
          </a:p>
          <a:p>
            <a:r>
              <a:rPr lang="en-US" dirty="0" smtClean="0"/>
              <a:t>- Cities</a:t>
            </a:r>
            <a:r>
              <a:rPr lang="en-US" dirty="0"/>
              <a:t>: There is significant potential for growth in smaller cities and towns where the penetration of beauty products is still </a:t>
            </a:r>
            <a:r>
              <a:rPr lang="en-US" dirty="0" smtClean="0"/>
              <a:t>evolving. International</a:t>
            </a:r>
            <a:endParaRPr lang="en-US" dirty="0"/>
          </a:p>
          <a:p>
            <a:r>
              <a:rPr lang="en-US" dirty="0" smtClean="0"/>
              <a:t>- Market </a:t>
            </a:r>
            <a:r>
              <a:rPr lang="en-US" dirty="0"/>
              <a:t>Penetration: Exploring international markets could be a growth avenue, given the global appeal of quality beauty </a:t>
            </a:r>
            <a:endParaRPr lang="en-US" dirty="0" smtClean="0"/>
          </a:p>
          <a:p>
            <a:endParaRPr lang="en-US" dirty="0"/>
          </a:p>
          <a:p>
            <a:r>
              <a:rPr lang="en-US" b="1" dirty="0" smtClean="0"/>
              <a:t> Threats:</a:t>
            </a:r>
          </a:p>
          <a:p>
            <a:r>
              <a:rPr lang="en-US" dirty="0" smtClean="0"/>
              <a:t>- Economic </a:t>
            </a:r>
            <a:r>
              <a:rPr lang="en-US" dirty="0"/>
              <a:t>Downturns: Economic instability can lead to reduced consumer spending on non-essential goods, including beauty products</a:t>
            </a:r>
            <a:r>
              <a:rPr lang="en-US" dirty="0" smtClean="0"/>
              <a:t>.</a:t>
            </a:r>
          </a:p>
          <a:p>
            <a:r>
              <a:rPr lang="en-US" dirty="0" smtClean="0"/>
              <a:t>- Counterfeit </a:t>
            </a:r>
            <a:r>
              <a:rPr lang="en-US" dirty="0"/>
              <a:t>Products: The beauty industry is prone to issues with counterfeit products, which can damage brand reputation and consumer trust</a:t>
            </a:r>
            <a:r>
              <a:rPr lang="en-US" dirty="0" smtClean="0"/>
              <a:t>.</a:t>
            </a:r>
          </a:p>
          <a:p>
            <a:r>
              <a:rPr lang="en-US" dirty="0" smtClean="0"/>
              <a:t>- Regulatory </a:t>
            </a:r>
            <a:r>
              <a:rPr lang="en-US" dirty="0"/>
              <a:t>Changes: Changes in regulations regarding beauty products and e-commerce could impact operations and profitability</a:t>
            </a:r>
            <a:r>
              <a:rPr lang="en-US" dirty="0" smtClean="0"/>
              <a:t>. </a:t>
            </a:r>
            <a:endParaRPr lang="en-US" dirty="0"/>
          </a:p>
        </p:txBody>
      </p:sp>
    </p:spTree>
    <p:extLst>
      <p:ext uri="{BB962C8B-B14F-4D97-AF65-F5344CB8AC3E}">
        <p14:creationId xmlns:p14="http://schemas.microsoft.com/office/powerpoint/2010/main" val="104298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E83B085F863B4D87A5A17EC1F8255F" ma:contentTypeVersion="19" ma:contentTypeDescription="Create a new document." ma:contentTypeScope="" ma:versionID="007b1d377a1963e511776d3601045d57">
  <xsd:schema xmlns:xsd="http://www.w3.org/2001/XMLSchema" xmlns:xs="http://www.w3.org/2001/XMLSchema" xmlns:p="http://schemas.microsoft.com/office/2006/metadata/properties" xmlns:ns1="http://schemas.microsoft.com/sharepoint/v3" xmlns:ns3="66f62271-d46b-4401-bbc0-d654630ca821" xmlns:ns4="0d09a35f-d527-4f33-9690-b46b6a3cc101" targetNamespace="http://schemas.microsoft.com/office/2006/metadata/properties" ma:root="true" ma:fieldsID="4eba8b86d3cfdc64290f0bc10cb51f0b" ns1:_="" ns3:_="" ns4:_="">
    <xsd:import namespace="http://schemas.microsoft.com/sharepoint/v3"/>
    <xsd:import namespace="66f62271-d46b-4401-bbc0-d654630ca821"/>
    <xsd:import namespace="0d09a35f-d527-4f33-9690-b46b6a3cc10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ServiceAutoKeyPoints" minOccurs="0"/>
                <xsd:element ref="ns4:MediaServiceKeyPoints" minOccurs="0"/>
                <xsd:element ref="ns4:MediaLengthInSeconds" minOccurs="0"/>
                <xsd:element ref="ns4:_activity" minOccurs="0"/>
                <xsd:element ref="ns4:MediaServiceObjectDetectorVersions" minOccurs="0"/>
                <xsd:element ref="ns4:MediaServiceSystemTags" minOccurs="0"/>
                <xsd:element ref="ns4: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5" nillable="true" ma:displayName="Unified Compliance Policy Properties" ma:hidden="true" ma:internalName="_ip_UnifiedCompliancePolicyProperties">
      <xsd:simpleType>
        <xsd:restriction base="dms:Note"/>
      </xsd:simpleType>
    </xsd:element>
    <xsd:element name="_ip_UnifiedCompliancePolicyUIAction" ma:index="2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f62271-d46b-4401-bbc0-d654630ca82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09a35f-d527-4f33-9690-b46b6a3cc10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0d09a35f-d527-4f33-9690-b46b6a3cc101"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5167C39-0954-48A9-B2A5-429613725F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6f62271-d46b-4401-bbc0-d654630ca821"/>
    <ds:schemaRef ds:uri="0d09a35f-d527-4f33-9690-b46b6a3cc1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FF9BF7-F0BA-49B4-8FB8-F093A09675D6}">
  <ds:schemaRefs>
    <ds:schemaRef ds:uri="http://schemas.microsoft.com/sharepoint/v3/contenttype/forms"/>
  </ds:schemaRefs>
</ds:datastoreItem>
</file>

<file path=customXml/itemProps3.xml><?xml version="1.0" encoding="utf-8"?>
<ds:datastoreItem xmlns:ds="http://schemas.openxmlformats.org/officeDocument/2006/customXml" ds:itemID="{7B44114C-73D9-489C-B4ED-104673518549}">
  <ds:schemaRefs>
    <ds:schemaRef ds:uri="http://schemas.microsoft.com/office/infopath/2007/PartnerControls"/>
    <ds:schemaRef ds:uri="http://schemas.microsoft.com/office/2006/metadata/properties"/>
    <ds:schemaRef ds:uri="http://purl.org/dc/elements/1.1/"/>
    <ds:schemaRef ds:uri="http://schemas.microsoft.com/sharepoint/v3"/>
    <ds:schemaRef ds:uri="http://purl.org/dc/dcmitype/"/>
    <ds:schemaRef ds:uri="http://www.w3.org/XML/1998/namespace"/>
    <ds:schemaRef ds:uri="http://schemas.microsoft.com/office/2006/documentManagement/types"/>
    <ds:schemaRef ds:uri="http://schemas.openxmlformats.org/package/2006/metadata/core-properties"/>
    <ds:schemaRef ds:uri="0d09a35f-d527-4f33-9690-b46b6a3cc101"/>
    <ds:schemaRef ds:uri="66f62271-d46b-4401-bbc0-d654630ca821"/>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TM02892315[[fn=Wisp]]</Template>
  <TotalTime>882</TotalTime>
  <Words>3417</Words>
  <Application>Microsoft Office PowerPoint</Application>
  <PresentationFormat>Widescreen</PresentationFormat>
  <Paragraphs>275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Century Gothic</vt:lpstr>
      <vt:lpstr>Wingdings 3</vt:lpstr>
      <vt:lpstr>Wisp</vt:lpstr>
      <vt:lpstr>SUGAR COSMETICS</vt:lpstr>
      <vt:lpstr>PowerPoint Presentation</vt:lpstr>
      <vt:lpstr>Brand study [mission/values &amp; USP]</vt:lpstr>
      <vt:lpstr>Brand study [brand tone &amp; KPI]</vt:lpstr>
      <vt:lpstr>Buyer's / Audience Persona :</vt:lpstr>
      <vt:lpstr>Competitor Analysis:</vt:lpstr>
      <vt:lpstr>Competitor 1: Nykaa Cosmetics</vt:lpstr>
      <vt:lpstr>SWOT</vt:lpstr>
      <vt:lpstr>PowerPoint Presentation</vt:lpstr>
      <vt:lpstr>Competitor 2: Maybelline</vt:lpstr>
      <vt:lpstr>SWOT</vt:lpstr>
      <vt:lpstr>PowerPoint Presentation</vt:lpstr>
      <vt:lpstr>COMPETITOR 3: LAKME</vt:lpstr>
      <vt:lpstr>SWOT</vt:lpstr>
      <vt:lpstr>PowerPoint Presentation</vt:lpstr>
      <vt:lpstr>Part 2: SEO&amp; Keyword Research</vt:lpstr>
      <vt:lpstr>SEO AUDIT</vt:lpstr>
      <vt:lpstr>SEO AUDIT</vt:lpstr>
      <vt:lpstr>Keyword Research</vt:lpstr>
      <vt:lpstr>On page Optimization</vt:lpstr>
      <vt:lpstr>Challenges Faced During the Research and Analysis Phase </vt:lpstr>
      <vt:lpstr>Content Optimization</vt:lpstr>
      <vt:lpstr>Part 3 :- Content Calendar </vt:lpstr>
      <vt:lpstr>Strategy, Aim &amp; Idea behind The Story</vt:lpstr>
      <vt:lpstr>Strategy &amp; Idea behind the Post</vt:lpstr>
      <vt:lpstr>PowerPoint Presentation</vt:lpstr>
      <vt:lpstr>Part 4: Content Creation and Curation </vt:lpstr>
      <vt:lpstr>Format 1-Static Post on De Force Mini Blush</vt:lpstr>
      <vt:lpstr>Format 2 – Reel Post on  Crayon Lipstick</vt:lpstr>
      <vt:lpstr>Format 3 :  Festive Post on a makeup kit </vt:lpstr>
      <vt:lpstr>Instagram story</vt:lpstr>
      <vt:lpstr>Highlights for Story</vt:lpstr>
      <vt:lpstr>Story Insights</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Charani Nakka</dc:creator>
  <cp:lastModifiedBy>Charani Nakka</cp:lastModifiedBy>
  <cp:revision>134</cp:revision>
  <dcterms:created xsi:type="dcterms:W3CDTF">2024-04-19T07:32:52Z</dcterms:created>
  <dcterms:modified xsi:type="dcterms:W3CDTF">2024-04-26T10:17:16Z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c254db43-f0bb-4a4b-a66a-4603938f3525</vt:lpwstr>
  </property>
  <property fmtid="{D5CDD505-2E9C-101B-9397-08002B2CF9AE}" pid="3" name="HCLClassification">
    <vt:lpwstr>HCL_Cla5s_Publ1c</vt:lpwstr>
  </property>
  <property fmtid="{D5CDD505-2E9C-101B-9397-08002B2CF9AE}" pid="4" name="ContentTypeId">
    <vt:lpwstr>0x010100EDE83B085F863B4D87A5A17EC1F8255F</vt:lpwstr>
  </property>
  <property fmtid="{D5CDD505-2E9C-101B-9397-08002B2CF9AE}" pid="5" name="HCLClassD6">
    <vt:lpwstr>False</vt:lpwstr>
  </property>
</Properties>
</file>